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4"/>
    <p:sldMasterId id="2147483808" r:id="rId5"/>
    <p:sldMasterId id="2147483821" r:id="rId6"/>
    <p:sldMasterId id="2147483833" r:id="rId7"/>
    <p:sldMasterId id="2147483857" r:id="rId8"/>
    <p:sldMasterId id="2147483869" r:id="rId9"/>
    <p:sldMasterId id="2147483882" r:id="rId10"/>
    <p:sldMasterId id="2147483894" r:id="rId11"/>
    <p:sldMasterId id="2147483906" r:id="rId12"/>
    <p:sldMasterId id="2147483918" r:id="rId13"/>
    <p:sldMasterId id="2147483923" r:id="rId14"/>
    <p:sldMasterId id="2147483935" r:id="rId15"/>
  </p:sldMasterIdLst>
  <p:notesMasterIdLst>
    <p:notesMasterId r:id="rId67"/>
  </p:notesMasterIdLst>
  <p:handoutMasterIdLst>
    <p:handoutMasterId r:id="rId68"/>
  </p:handoutMasterIdLst>
  <p:sldIdLst>
    <p:sldId id="495" r:id="rId16"/>
    <p:sldId id="489" r:id="rId17"/>
    <p:sldId id="519" r:id="rId18"/>
    <p:sldId id="527" r:id="rId19"/>
    <p:sldId id="496" r:id="rId20"/>
    <p:sldId id="490" r:id="rId21"/>
    <p:sldId id="497" r:id="rId22"/>
    <p:sldId id="498" r:id="rId23"/>
    <p:sldId id="435" r:id="rId24"/>
    <p:sldId id="478" r:id="rId25"/>
    <p:sldId id="499" r:id="rId26"/>
    <p:sldId id="437" r:id="rId27"/>
    <p:sldId id="464" r:id="rId28"/>
    <p:sldId id="473" r:id="rId29"/>
    <p:sldId id="438" r:id="rId30"/>
    <p:sldId id="465" r:id="rId31"/>
    <p:sldId id="475" r:id="rId32"/>
    <p:sldId id="476" r:id="rId33"/>
    <p:sldId id="500" r:id="rId34"/>
    <p:sldId id="501" r:id="rId35"/>
    <p:sldId id="502" r:id="rId36"/>
    <p:sldId id="503" r:id="rId37"/>
    <p:sldId id="439" r:id="rId38"/>
    <p:sldId id="440" r:id="rId39"/>
    <p:sldId id="480" r:id="rId40"/>
    <p:sldId id="472" r:id="rId41"/>
    <p:sldId id="441" r:id="rId42"/>
    <p:sldId id="504" r:id="rId43"/>
    <p:sldId id="471" r:id="rId44"/>
    <p:sldId id="507" r:id="rId45"/>
    <p:sldId id="508" r:id="rId46"/>
    <p:sldId id="505" r:id="rId47"/>
    <p:sldId id="442" r:id="rId48"/>
    <p:sldId id="509" r:id="rId49"/>
    <p:sldId id="521" r:id="rId50"/>
    <p:sldId id="510" r:id="rId51"/>
    <p:sldId id="511" r:id="rId52"/>
    <p:sldId id="512" r:id="rId53"/>
    <p:sldId id="513" r:id="rId54"/>
    <p:sldId id="523" r:id="rId55"/>
    <p:sldId id="524" r:id="rId56"/>
    <p:sldId id="525" r:id="rId57"/>
    <p:sldId id="526" r:id="rId58"/>
    <p:sldId id="493" r:id="rId59"/>
    <p:sldId id="257" r:id="rId60"/>
    <p:sldId id="280" r:id="rId61"/>
    <p:sldId id="281" r:id="rId62"/>
    <p:sldId id="282" r:id="rId63"/>
    <p:sldId id="283" r:id="rId64"/>
    <p:sldId id="279" r:id="rId65"/>
    <p:sldId id="259" r:id="rId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A"/>
    <a:srgbClr val="745F97"/>
    <a:srgbClr val="7F6AA2"/>
    <a:srgbClr val="8874A8"/>
    <a:srgbClr val="9988B5"/>
    <a:srgbClr val="592989"/>
    <a:srgbClr val="009370"/>
    <a:srgbClr val="00ADB9"/>
    <a:srgbClr val="D66B00"/>
    <a:srgbClr val="F9A1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7969AE-A1C8-49B0-841D-FAFD3DC85E19}" v="12" dt="2020-01-30T17:49:14.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06" autoAdjust="0"/>
    <p:restoredTop sz="28818" autoAdjust="0"/>
  </p:normalViewPr>
  <p:slideViewPr>
    <p:cSldViewPr>
      <p:cViewPr varScale="1">
        <p:scale>
          <a:sx n="36" d="100"/>
          <a:sy n="36" d="100"/>
        </p:scale>
        <p:origin x="4142" y="2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9" d="100"/>
        <a:sy n="8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8.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46.xml"/><Relationship Id="rId19" Type="http://schemas.openxmlformats.org/officeDocument/2006/relationships/slide" Target="slides/slide4.xml"/><Relationship Id="rId14" Type="http://schemas.openxmlformats.org/officeDocument/2006/relationships/slideMaster" Target="slideMasters/slideMaster11.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notesMaster" Target="notesMasters/notesMaster1.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4.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t, Christina M." userId="f0ec64dc-9a37-4e81-8588-f7d6dc015f6d" providerId="ADAL" clId="{317969AE-A1C8-49B0-841D-FAFD3DC85E19}"/>
    <pc:docChg chg="undo custSel addSld delSld modSld sldOrd">
      <pc:chgData name="Holt, Christina M." userId="f0ec64dc-9a37-4e81-8588-f7d6dc015f6d" providerId="ADAL" clId="{317969AE-A1C8-49B0-841D-FAFD3DC85E19}" dt="2020-01-30T17:49:14.422" v="178" actId="20577"/>
      <pc:docMkLst>
        <pc:docMk/>
      </pc:docMkLst>
      <pc:sldChg chg="modSp add del ord setBg">
        <pc:chgData name="Holt, Christina M." userId="f0ec64dc-9a37-4e81-8588-f7d6dc015f6d" providerId="ADAL" clId="{317969AE-A1C8-49B0-841D-FAFD3DC85E19}" dt="2020-01-30T16:35:46.470" v="21" actId="2696"/>
        <pc:sldMkLst>
          <pc:docMk/>
          <pc:sldMk cId="936860338" sldId="257"/>
        </pc:sldMkLst>
        <pc:spChg chg="mod">
          <ac:chgData name="Holt, Christina M." userId="f0ec64dc-9a37-4e81-8588-f7d6dc015f6d" providerId="ADAL" clId="{317969AE-A1C8-49B0-841D-FAFD3DC85E19}" dt="2020-01-30T16:34:53.988" v="10" actId="20577"/>
          <ac:spMkLst>
            <pc:docMk/>
            <pc:sldMk cId="936860338" sldId="257"/>
            <ac:spMk id="2" creationId="{00000000-0000-0000-0000-000000000000}"/>
          </ac:spMkLst>
        </pc:spChg>
      </pc:sldChg>
      <pc:sldChg chg="add del setBg">
        <pc:chgData name="Holt, Christina M." userId="f0ec64dc-9a37-4e81-8588-f7d6dc015f6d" providerId="ADAL" clId="{317969AE-A1C8-49B0-841D-FAFD3DC85E19}" dt="2020-01-30T16:35:44.162" v="19"/>
        <pc:sldMkLst>
          <pc:docMk/>
          <pc:sldMk cId="1778315240" sldId="257"/>
        </pc:sldMkLst>
      </pc:sldChg>
      <pc:sldChg chg="modSp add del ord modNotesTx">
        <pc:chgData name="Holt, Christina M." userId="f0ec64dc-9a37-4e81-8588-f7d6dc015f6d" providerId="ADAL" clId="{317969AE-A1C8-49B0-841D-FAFD3DC85E19}" dt="2020-01-30T17:49:14.422" v="178" actId="20577"/>
        <pc:sldMkLst>
          <pc:docMk/>
          <pc:sldMk cId="3063410339" sldId="259"/>
        </pc:sldMkLst>
        <pc:spChg chg="mod">
          <ac:chgData name="Holt, Christina M." userId="f0ec64dc-9a37-4e81-8588-f7d6dc015f6d" providerId="ADAL" clId="{317969AE-A1C8-49B0-841D-FAFD3DC85E19}" dt="2020-01-30T16:35:19.160" v="14"/>
          <ac:spMkLst>
            <pc:docMk/>
            <pc:sldMk cId="3063410339" sldId="259"/>
            <ac:spMk id="10" creationId="{E49A05D4-1968-4BBA-B8A9-484F86011FFB}"/>
          </ac:spMkLst>
        </pc:spChg>
      </pc:sldChg>
      <pc:sldChg chg="modNotesTx">
        <pc:chgData name="Holt, Christina M." userId="f0ec64dc-9a37-4e81-8588-f7d6dc015f6d" providerId="ADAL" clId="{317969AE-A1C8-49B0-841D-FAFD3DC85E19}" dt="2020-01-30T16:38:03.061" v="146" actId="20577"/>
        <pc:sldMkLst>
          <pc:docMk/>
          <pc:sldMk cId="2579671913" sldId="282"/>
        </pc:sldMkLst>
      </pc:sldChg>
      <pc:sldChg chg="ord">
        <pc:chgData name="Holt, Christina M." userId="f0ec64dc-9a37-4e81-8588-f7d6dc015f6d" providerId="ADAL" clId="{317969AE-A1C8-49B0-841D-FAFD3DC85E19}" dt="2020-01-30T16:34:24.851" v="3"/>
        <pc:sldMkLst>
          <pc:docMk/>
          <pc:sldMk cId="4272848584" sldId="49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7B04C7-9608-474C-B03A-4FF7228B09E3}" type="doc">
      <dgm:prSet loTypeId="urn:microsoft.com/office/officeart/2005/8/layout/cycle8" loCatId="cycle" qsTypeId="urn:microsoft.com/office/officeart/2005/8/quickstyle/simple1" qsCatId="simple" csTypeId="urn:microsoft.com/office/officeart/2005/8/colors/colorful1" csCatId="colorful" phldr="1"/>
      <dgm:spPr/>
    </dgm:pt>
    <dgm:pt modelId="{2E9B6FEE-E118-4B2F-972C-1362F657E7D3}">
      <dgm:prSet phldrT="[Text]" custT="1"/>
      <dgm:spPr/>
      <dgm:t>
        <a:bodyPr/>
        <a:lstStyle/>
        <a:p>
          <a:r>
            <a:rPr lang="en-US" sz="2000" dirty="0"/>
            <a:t>Poverty and Jobs</a:t>
          </a:r>
        </a:p>
      </dgm:t>
    </dgm:pt>
    <dgm:pt modelId="{B8CACAE9-5BC7-44C8-BE0E-D46FE01F246B}" type="parTrans" cxnId="{12C28D0B-DF15-4A96-BB13-2AA1402CFBFB}">
      <dgm:prSet/>
      <dgm:spPr/>
      <dgm:t>
        <a:bodyPr/>
        <a:lstStyle/>
        <a:p>
          <a:endParaRPr lang="en-US"/>
        </a:p>
      </dgm:t>
    </dgm:pt>
    <dgm:pt modelId="{C07F3502-FF22-4834-B226-286A88559BC4}" type="sibTrans" cxnId="{12C28D0B-DF15-4A96-BB13-2AA1402CFBFB}">
      <dgm:prSet/>
      <dgm:spPr/>
      <dgm:t>
        <a:bodyPr/>
        <a:lstStyle/>
        <a:p>
          <a:endParaRPr lang="en-US"/>
        </a:p>
      </dgm:t>
    </dgm:pt>
    <dgm:pt modelId="{D733F41B-8D19-4A59-B661-58D2A3D397BB}">
      <dgm:prSet phldrT="[Text]" custT="1"/>
      <dgm:spPr/>
      <dgm:t>
        <a:bodyPr/>
        <a:lstStyle/>
        <a:p>
          <a:r>
            <a:rPr lang="en-US" sz="2000" dirty="0"/>
            <a:t>Behavioral Health</a:t>
          </a:r>
        </a:p>
      </dgm:t>
    </dgm:pt>
    <dgm:pt modelId="{F6C974D4-A542-4869-A960-986D87D5B200}" type="parTrans" cxnId="{86D6FE94-CF27-4F9B-8B64-EEBED6A6EA8E}">
      <dgm:prSet/>
      <dgm:spPr/>
      <dgm:t>
        <a:bodyPr/>
        <a:lstStyle/>
        <a:p>
          <a:endParaRPr lang="en-US"/>
        </a:p>
      </dgm:t>
    </dgm:pt>
    <dgm:pt modelId="{C6696E9E-945B-48F9-838E-4265D2F15E04}" type="sibTrans" cxnId="{86D6FE94-CF27-4F9B-8B64-EEBED6A6EA8E}">
      <dgm:prSet/>
      <dgm:spPr/>
      <dgm:t>
        <a:bodyPr/>
        <a:lstStyle/>
        <a:p>
          <a:endParaRPr lang="en-US"/>
        </a:p>
      </dgm:t>
    </dgm:pt>
    <dgm:pt modelId="{D0B98A77-28FE-47CD-AA52-5642F098CF9F}">
      <dgm:prSet phldrT="[Text]" custT="1"/>
      <dgm:spPr/>
      <dgm:t>
        <a:bodyPr/>
        <a:lstStyle/>
        <a:p>
          <a:r>
            <a:rPr lang="en-US" sz="2000" dirty="0"/>
            <a:t>Safe and affordable housing</a:t>
          </a:r>
        </a:p>
      </dgm:t>
    </dgm:pt>
    <dgm:pt modelId="{758BA060-712B-4531-A35C-AA2BF05B6231}" type="parTrans" cxnId="{5812F15D-91AB-4175-A42F-029D6B00A1AA}">
      <dgm:prSet/>
      <dgm:spPr/>
      <dgm:t>
        <a:bodyPr/>
        <a:lstStyle/>
        <a:p>
          <a:endParaRPr lang="en-US"/>
        </a:p>
      </dgm:t>
    </dgm:pt>
    <dgm:pt modelId="{7C28AB43-4325-4B93-97C9-3A52F897D42E}" type="sibTrans" cxnId="{5812F15D-91AB-4175-A42F-029D6B00A1AA}">
      <dgm:prSet/>
      <dgm:spPr/>
      <dgm:t>
        <a:bodyPr/>
        <a:lstStyle/>
        <a:p>
          <a:endParaRPr lang="en-US"/>
        </a:p>
      </dgm:t>
    </dgm:pt>
    <dgm:pt modelId="{9CF3467D-E5E2-4D32-B0AC-40269DB88479}">
      <dgm:prSet custT="1"/>
      <dgm:spPr/>
      <dgm:t>
        <a:bodyPr/>
        <a:lstStyle/>
        <a:p>
          <a:endParaRPr lang="en-US" sz="1400" dirty="0"/>
        </a:p>
        <a:p>
          <a:r>
            <a:rPr lang="en-US" sz="2000" dirty="0"/>
            <a:t>Food Security &amp; physical activity</a:t>
          </a:r>
        </a:p>
      </dgm:t>
    </dgm:pt>
    <dgm:pt modelId="{107A56FA-D93F-4FCC-99F3-AFF4C4816693}" type="parTrans" cxnId="{7D35AAB6-0C64-47F1-89AF-2C0E01E1CB9A}">
      <dgm:prSet/>
      <dgm:spPr/>
      <dgm:t>
        <a:bodyPr/>
        <a:lstStyle/>
        <a:p>
          <a:endParaRPr lang="en-US"/>
        </a:p>
      </dgm:t>
    </dgm:pt>
    <dgm:pt modelId="{572A116A-8E30-4556-BBAA-C90F0191464D}" type="sibTrans" cxnId="{7D35AAB6-0C64-47F1-89AF-2C0E01E1CB9A}">
      <dgm:prSet/>
      <dgm:spPr/>
      <dgm:t>
        <a:bodyPr/>
        <a:lstStyle/>
        <a:p>
          <a:endParaRPr lang="en-US"/>
        </a:p>
      </dgm:t>
    </dgm:pt>
    <dgm:pt modelId="{32E078F0-18E4-4719-9B85-B6DC6BB13403}" type="pres">
      <dgm:prSet presAssocID="{057B04C7-9608-474C-B03A-4FF7228B09E3}" presName="compositeShape" presStyleCnt="0">
        <dgm:presLayoutVars>
          <dgm:chMax val="7"/>
          <dgm:dir/>
          <dgm:resizeHandles val="exact"/>
        </dgm:presLayoutVars>
      </dgm:prSet>
      <dgm:spPr/>
    </dgm:pt>
    <dgm:pt modelId="{6ECA740B-2EF1-49B6-8754-FA60C64498CA}" type="pres">
      <dgm:prSet presAssocID="{057B04C7-9608-474C-B03A-4FF7228B09E3}" presName="wedge1" presStyleLbl="node1" presStyleIdx="0" presStyleCnt="4" custLinFactNeighborX="5953" custLinFactNeighborY="-7357"/>
      <dgm:spPr/>
    </dgm:pt>
    <dgm:pt modelId="{A67D1383-537A-4D61-BAD7-2201ADC76BA7}" type="pres">
      <dgm:prSet presAssocID="{057B04C7-9608-474C-B03A-4FF7228B09E3}" presName="dummy1a" presStyleCnt="0"/>
      <dgm:spPr/>
    </dgm:pt>
    <dgm:pt modelId="{0648A398-8289-4F7E-933C-B21A73FC0A2E}" type="pres">
      <dgm:prSet presAssocID="{057B04C7-9608-474C-B03A-4FF7228B09E3}" presName="dummy1b" presStyleCnt="0"/>
      <dgm:spPr/>
    </dgm:pt>
    <dgm:pt modelId="{998A0013-40E8-46BA-9A20-E6E5A11CAAA8}" type="pres">
      <dgm:prSet presAssocID="{057B04C7-9608-474C-B03A-4FF7228B09E3}" presName="wedge1Tx" presStyleLbl="node1" presStyleIdx="0" presStyleCnt="4">
        <dgm:presLayoutVars>
          <dgm:chMax val="0"/>
          <dgm:chPref val="0"/>
          <dgm:bulletEnabled val="1"/>
        </dgm:presLayoutVars>
      </dgm:prSet>
      <dgm:spPr/>
    </dgm:pt>
    <dgm:pt modelId="{80CB9F7C-6C59-490B-B558-C61962C048F8}" type="pres">
      <dgm:prSet presAssocID="{057B04C7-9608-474C-B03A-4FF7228B09E3}" presName="wedge2" presStyleLbl="node1" presStyleIdx="1" presStyleCnt="4" custLinFactNeighborX="6110" custLinFactNeighborY="-9880"/>
      <dgm:spPr/>
    </dgm:pt>
    <dgm:pt modelId="{24F3244B-80D0-470A-95F4-2ECCFECA2CEF}" type="pres">
      <dgm:prSet presAssocID="{057B04C7-9608-474C-B03A-4FF7228B09E3}" presName="dummy2a" presStyleCnt="0"/>
      <dgm:spPr/>
    </dgm:pt>
    <dgm:pt modelId="{8E90747B-06D8-4436-B32E-6631E4D3B813}" type="pres">
      <dgm:prSet presAssocID="{057B04C7-9608-474C-B03A-4FF7228B09E3}" presName="dummy2b" presStyleCnt="0"/>
      <dgm:spPr/>
    </dgm:pt>
    <dgm:pt modelId="{61CA94D5-AE27-4785-A2D7-7F46E129FCC1}" type="pres">
      <dgm:prSet presAssocID="{057B04C7-9608-474C-B03A-4FF7228B09E3}" presName="wedge2Tx" presStyleLbl="node1" presStyleIdx="1" presStyleCnt="4">
        <dgm:presLayoutVars>
          <dgm:chMax val="0"/>
          <dgm:chPref val="0"/>
          <dgm:bulletEnabled val="1"/>
        </dgm:presLayoutVars>
      </dgm:prSet>
      <dgm:spPr/>
    </dgm:pt>
    <dgm:pt modelId="{2CB1FA1B-1863-4C3B-B96C-BD9996022767}" type="pres">
      <dgm:prSet presAssocID="{057B04C7-9608-474C-B03A-4FF7228B09E3}" presName="wedge3" presStyleLbl="node1" presStyleIdx="2" presStyleCnt="4" custScaleX="105227" custScaleY="105370" custLinFactNeighborX="8683" custLinFactNeighborY="-9554"/>
      <dgm:spPr/>
    </dgm:pt>
    <dgm:pt modelId="{D84A2823-287D-42FF-A636-1D5629DE5C0E}" type="pres">
      <dgm:prSet presAssocID="{057B04C7-9608-474C-B03A-4FF7228B09E3}" presName="dummy3a" presStyleCnt="0"/>
      <dgm:spPr/>
    </dgm:pt>
    <dgm:pt modelId="{9B1EDFCD-2E77-4FE8-B156-83658FA26F40}" type="pres">
      <dgm:prSet presAssocID="{057B04C7-9608-474C-B03A-4FF7228B09E3}" presName="dummy3b" presStyleCnt="0"/>
      <dgm:spPr/>
    </dgm:pt>
    <dgm:pt modelId="{A3B3FCE8-ED24-4FFE-90C1-60F88D6112CF}" type="pres">
      <dgm:prSet presAssocID="{057B04C7-9608-474C-B03A-4FF7228B09E3}" presName="wedge3Tx" presStyleLbl="node1" presStyleIdx="2" presStyleCnt="4">
        <dgm:presLayoutVars>
          <dgm:chMax val="0"/>
          <dgm:chPref val="0"/>
          <dgm:bulletEnabled val="1"/>
        </dgm:presLayoutVars>
      </dgm:prSet>
      <dgm:spPr/>
    </dgm:pt>
    <dgm:pt modelId="{7D66AABF-CD84-4861-AC0F-927FB60E3D1C}" type="pres">
      <dgm:prSet presAssocID="{057B04C7-9608-474C-B03A-4FF7228B09E3}" presName="wedge4" presStyleLbl="node1" presStyleIdx="3" presStyleCnt="4" custLinFactNeighborX="8603" custLinFactNeighborY="-7357"/>
      <dgm:spPr/>
    </dgm:pt>
    <dgm:pt modelId="{D9175566-227E-472E-930F-F589E3EDE4D6}" type="pres">
      <dgm:prSet presAssocID="{057B04C7-9608-474C-B03A-4FF7228B09E3}" presName="dummy4a" presStyleCnt="0"/>
      <dgm:spPr/>
    </dgm:pt>
    <dgm:pt modelId="{0483BC80-9801-409C-B401-EDB9A014E875}" type="pres">
      <dgm:prSet presAssocID="{057B04C7-9608-474C-B03A-4FF7228B09E3}" presName="dummy4b" presStyleCnt="0"/>
      <dgm:spPr/>
    </dgm:pt>
    <dgm:pt modelId="{F3A69BEB-45F2-4B2C-86E4-E6B58A0F105E}" type="pres">
      <dgm:prSet presAssocID="{057B04C7-9608-474C-B03A-4FF7228B09E3}" presName="wedge4Tx" presStyleLbl="node1" presStyleIdx="3" presStyleCnt="4">
        <dgm:presLayoutVars>
          <dgm:chMax val="0"/>
          <dgm:chPref val="0"/>
          <dgm:bulletEnabled val="1"/>
        </dgm:presLayoutVars>
      </dgm:prSet>
      <dgm:spPr/>
    </dgm:pt>
    <dgm:pt modelId="{FAEAF2F0-699A-4361-A403-E4E683E761FC}" type="pres">
      <dgm:prSet presAssocID="{C07F3502-FF22-4834-B226-286A88559BC4}" presName="arrowWedge1" presStyleLbl="fgSibTrans2D1" presStyleIdx="0" presStyleCnt="4"/>
      <dgm:spPr/>
    </dgm:pt>
    <dgm:pt modelId="{D3F857AD-54DF-4695-8CEF-695A7F6B286A}" type="pres">
      <dgm:prSet presAssocID="{572A116A-8E30-4556-BBAA-C90F0191464D}" presName="arrowWedge2" presStyleLbl="fgSibTrans2D1" presStyleIdx="1" presStyleCnt="4"/>
      <dgm:spPr/>
    </dgm:pt>
    <dgm:pt modelId="{CD7097FE-51EA-478D-AE9A-94800B7A8CDF}" type="pres">
      <dgm:prSet presAssocID="{C6696E9E-945B-48F9-838E-4265D2F15E04}" presName="arrowWedge3" presStyleLbl="fgSibTrans2D1" presStyleIdx="2" presStyleCnt="4"/>
      <dgm:spPr/>
    </dgm:pt>
    <dgm:pt modelId="{99F9FEDA-E3B5-47D2-BEDD-4F31396E13A3}" type="pres">
      <dgm:prSet presAssocID="{7C28AB43-4325-4B93-97C9-3A52F897D42E}" presName="arrowWedge4" presStyleLbl="fgSibTrans2D1" presStyleIdx="3" presStyleCnt="4" custLinFactNeighborX="1858" custLinFactNeighborY="-3234"/>
      <dgm:spPr/>
    </dgm:pt>
  </dgm:ptLst>
  <dgm:cxnLst>
    <dgm:cxn modelId="{12C28D0B-DF15-4A96-BB13-2AA1402CFBFB}" srcId="{057B04C7-9608-474C-B03A-4FF7228B09E3}" destId="{2E9B6FEE-E118-4B2F-972C-1362F657E7D3}" srcOrd="0" destOrd="0" parTransId="{B8CACAE9-5BC7-44C8-BE0E-D46FE01F246B}" sibTransId="{C07F3502-FF22-4834-B226-286A88559BC4}"/>
    <dgm:cxn modelId="{58600B20-5FB9-4BB4-BD46-32E973FD2CDE}" type="presOf" srcId="{2E9B6FEE-E118-4B2F-972C-1362F657E7D3}" destId="{998A0013-40E8-46BA-9A20-E6E5A11CAAA8}" srcOrd="1" destOrd="0" presId="urn:microsoft.com/office/officeart/2005/8/layout/cycle8"/>
    <dgm:cxn modelId="{389D4827-AEDA-4213-8426-3C61AAE0F862}" type="presOf" srcId="{9CF3467D-E5E2-4D32-B0AC-40269DB88479}" destId="{61CA94D5-AE27-4785-A2D7-7F46E129FCC1}" srcOrd="1" destOrd="0" presId="urn:microsoft.com/office/officeart/2005/8/layout/cycle8"/>
    <dgm:cxn modelId="{534A6732-5A97-4FFD-888D-28F285DA79A4}" type="presOf" srcId="{D733F41B-8D19-4A59-B661-58D2A3D397BB}" destId="{A3B3FCE8-ED24-4FFE-90C1-60F88D6112CF}" srcOrd="1" destOrd="0" presId="urn:microsoft.com/office/officeart/2005/8/layout/cycle8"/>
    <dgm:cxn modelId="{5812F15D-91AB-4175-A42F-029D6B00A1AA}" srcId="{057B04C7-9608-474C-B03A-4FF7228B09E3}" destId="{D0B98A77-28FE-47CD-AA52-5642F098CF9F}" srcOrd="3" destOrd="0" parTransId="{758BA060-712B-4531-A35C-AA2BF05B6231}" sibTransId="{7C28AB43-4325-4B93-97C9-3A52F897D42E}"/>
    <dgm:cxn modelId="{BB38186C-77D2-4D20-86CE-2309AEDFAE78}" type="presOf" srcId="{D0B98A77-28FE-47CD-AA52-5642F098CF9F}" destId="{F3A69BEB-45F2-4B2C-86E4-E6B58A0F105E}" srcOrd="1" destOrd="0" presId="urn:microsoft.com/office/officeart/2005/8/layout/cycle8"/>
    <dgm:cxn modelId="{317DE771-9006-45AB-BC25-B11C0887EB5E}" type="presOf" srcId="{D733F41B-8D19-4A59-B661-58D2A3D397BB}" destId="{2CB1FA1B-1863-4C3B-B96C-BD9996022767}" srcOrd="0" destOrd="0" presId="urn:microsoft.com/office/officeart/2005/8/layout/cycle8"/>
    <dgm:cxn modelId="{86D6FE94-CF27-4F9B-8B64-EEBED6A6EA8E}" srcId="{057B04C7-9608-474C-B03A-4FF7228B09E3}" destId="{D733F41B-8D19-4A59-B661-58D2A3D397BB}" srcOrd="2" destOrd="0" parTransId="{F6C974D4-A542-4869-A960-986D87D5B200}" sibTransId="{C6696E9E-945B-48F9-838E-4265D2F15E04}"/>
    <dgm:cxn modelId="{B4ED64A1-4BE9-421C-8C1C-983758D16F8E}" type="presOf" srcId="{057B04C7-9608-474C-B03A-4FF7228B09E3}" destId="{32E078F0-18E4-4719-9B85-B6DC6BB13403}" srcOrd="0" destOrd="0" presId="urn:microsoft.com/office/officeart/2005/8/layout/cycle8"/>
    <dgm:cxn modelId="{168E3DA4-1EEB-4B06-AC3F-F3B997646EEE}" type="presOf" srcId="{2E9B6FEE-E118-4B2F-972C-1362F657E7D3}" destId="{6ECA740B-2EF1-49B6-8754-FA60C64498CA}" srcOrd="0" destOrd="0" presId="urn:microsoft.com/office/officeart/2005/8/layout/cycle8"/>
    <dgm:cxn modelId="{7D35AAB6-0C64-47F1-89AF-2C0E01E1CB9A}" srcId="{057B04C7-9608-474C-B03A-4FF7228B09E3}" destId="{9CF3467D-E5E2-4D32-B0AC-40269DB88479}" srcOrd="1" destOrd="0" parTransId="{107A56FA-D93F-4FCC-99F3-AFF4C4816693}" sibTransId="{572A116A-8E30-4556-BBAA-C90F0191464D}"/>
    <dgm:cxn modelId="{0E0398E5-447C-41D6-948C-03A46A279EA6}" type="presOf" srcId="{9CF3467D-E5E2-4D32-B0AC-40269DB88479}" destId="{80CB9F7C-6C59-490B-B558-C61962C048F8}" srcOrd="0" destOrd="0" presId="urn:microsoft.com/office/officeart/2005/8/layout/cycle8"/>
    <dgm:cxn modelId="{EF5B7AF0-4699-4834-B5A9-C155C02728D8}" type="presOf" srcId="{D0B98A77-28FE-47CD-AA52-5642F098CF9F}" destId="{7D66AABF-CD84-4861-AC0F-927FB60E3D1C}" srcOrd="0" destOrd="0" presId="urn:microsoft.com/office/officeart/2005/8/layout/cycle8"/>
    <dgm:cxn modelId="{43C9F269-BF45-44D5-B57D-2BB7C7D127B5}" type="presParOf" srcId="{32E078F0-18E4-4719-9B85-B6DC6BB13403}" destId="{6ECA740B-2EF1-49B6-8754-FA60C64498CA}" srcOrd="0" destOrd="0" presId="urn:microsoft.com/office/officeart/2005/8/layout/cycle8"/>
    <dgm:cxn modelId="{3238C4B8-51E8-489D-AAEA-AF45DC82A05D}" type="presParOf" srcId="{32E078F0-18E4-4719-9B85-B6DC6BB13403}" destId="{A67D1383-537A-4D61-BAD7-2201ADC76BA7}" srcOrd="1" destOrd="0" presId="urn:microsoft.com/office/officeart/2005/8/layout/cycle8"/>
    <dgm:cxn modelId="{F01CD586-2161-45DC-91CD-CD3947EE9256}" type="presParOf" srcId="{32E078F0-18E4-4719-9B85-B6DC6BB13403}" destId="{0648A398-8289-4F7E-933C-B21A73FC0A2E}" srcOrd="2" destOrd="0" presId="urn:microsoft.com/office/officeart/2005/8/layout/cycle8"/>
    <dgm:cxn modelId="{F503FD34-0488-4CA3-BCA6-CFCE4136DAE0}" type="presParOf" srcId="{32E078F0-18E4-4719-9B85-B6DC6BB13403}" destId="{998A0013-40E8-46BA-9A20-E6E5A11CAAA8}" srcOrd="3" destOrd="0" presId="urn:microsoft.com/office/officeart/2005/8/layout/cycle8"/>
    <dgm:cxn modelId="{4280C9C7-3050-4CD1-B7A6-F019A31BFBAE}" type="presParOf" srcId="{32E078F0-18E4-4719-9B85-B6DC6BB13403}" destId="{80CB9F7C-6C59-490B-B558-C61962C048F8}" srcOrd="4" destOrd="0" presId="urn:microsoft.com/office/officeart/2005/8/layout/cycle8"/>
    <dgm:cxn modelId="{728B4D72-135A-49D1-8F7A-0E90E9006B4D}" type="presParOf" srcId="{32E078F0-18E4-4719-9B85-B6DC6BB13403}" destId="{24F3244B-80D0-470A-95F4-2ECCFECA2CEF}" srcOrd="5" destOrd="0" presId="urn:microsoft.com/office/officeart/2005/8/layout/cycle8"/>
    <dgm:cxn modelId="{2EA3A46B-02A1-4CD8-A3FF-B065AFCE591C}" type="presParOf" srcId="{32E078F0-18E4-4719-9B85-B6DC6BB13403}" destId="{8E90747B-06D8-4436-B32E-6631E4D3B813}" srcOrd="6" destOrd="0" presId="urn:microsoft.com/office/officeart/2005/8/layout/cycle8"/>
    <dgm:cxn modelId="{882C6F39-7EF8-421E-A9E5-C3154EABDB02}" type="presParOf" srcId="{32E078F0-18E4-4719-9B85-B6DC6BB13403}" destId="{61CA94D5-AE27-4785-A2D7-7F46E129FCC1}" srcOrd="7" destOrd="0" presId="urn:microsoft.com/office/officeart/2005/8/layout/cycle8"/>
    <dgm:cxn modelId="{9F2BB090-75FB-492E-95F0-30F587E7326E}" type="presParOf" srcId="{32E078F0-18E4-4719-9B85-B6DC6BB13403}" destId="{2CB1FA1B-1863-4C3B-B96C-BD9996022767}" srcOrd="8" destOrd="0" presId="urn:microsoft.com/office/officeart/2005/8/layout/cycle8"/>
    <dgm:cxn modelId="{CFBB0591-7A12-4354-AF06-B557B389E024}" type="presParOf" srcId="{32E078F0-18E4-4719-9B85-B6DC6BB13403}" destId="{D84A2823-287D-42FF-A636-1D5629DE5C0E}" srcOrd="9" destOrd="0" presId="urn:microsoft.com/office/officeart/2005/8/layout/cycle8"/>
    <dgm:cxn modelId="{31F70293-65DE-4C28-8797-49E2F6AAF120}" type="presParOf" srcId="{32E078F0-18E4-4719-9B85-B6DC6BB13403}" destId="{9B1EDFCD-2E77-4FE8-B156-83658FA26F40}" srcOrd="10" destOrd="0" presId="urn:microsoft.com/office/officeart/2005/8/layout/cycle8"/>
    <dgm:cxn modelId="{BC30E120-CD19-4C98-94A7-900F71883DF9}" type="presParOf" srcId="{32E078F0-18E4-4719-9B85-B6DC6BB13403}" destId="{A3B3FCE8-ED24-4FFE-90C1-60F88D6112CF}" srcOrd="11" destOrd="0" presId="urn:microsoft.com/office/officeart/2005/8/layout/cycle8"/>
    <dgm:cxn modelId="{1B16E860-5704-4C85-8B27-4BDB220B73C4}" type="presParOf" srcId="{32E078F0-18E4-4719-9B85-B6DC6BB13403}" destId="{7D66AABF-CD84-4861-AC0F-927FB60E3D1C}" srcOrd="12" destOrd="0" presId="urn:microsoft.com/office/officeart/2005/8/layout/cycle8"/>
    <dgm:cxn modelId="{7F36A53E-BB2E-43CF-8EB2-9CE0265F9130}" type="presParOf" srcId="{32E078F0-18E4-4719-9B85-B6DC6BB13403}" destId="{D9175566-227E-472E-930F-F589E3EDE4D6}" srcOrd="13" destOrd="0" presId="urn:microsoft.com/office/officeart/2005/8/layout/cycle8"/>
    <dgm:cxn modelId="{A5BB9BD8-2D6B-4343-B0C8-52260A16846D}" type="presParOf" srcId="{32E078F0-18E4-4719-9B85-B6DC6BB13403}" destId="{0483BC80-9801-409C-B401-EDB9A014E875}" srcOrd="14" destOrd="0" presId="urn:microsoft.com/office/officeart/2005/8/layout/cycle8"/>
    <dgm:cxn modelId="{0E4774BF-9D1A-4B3F-BC34-35075D50E456}" type="presParOf" srcId="{32E078F0-18E4-4719-9B85-B6DC6BB13403}" destId="{F3A69BEB-45F2-4B2C-86E4-E6B58A0F105E}" srcOrd="15" destOrd="0" presId="urn:microsoft.com/office/officeart/2005/8/layout/cycle8"/>
    <dgm:cxn modelId="{27B5F533-9C94-4F3D-9A5B-3A13D35C8A00}" type="presParOf" srcId="{32E078F0-18E4-4719-9B85-B6DC6BB13403}" destId="{FAEAF2F0-699A-4361-A403-E4E683E761FC}" srcOrd="16" destOrd="0" presId="urn:microsoft.com/office/officeart/2005/8/layout/cycle8"/>
    <dgm:cxn modelId="{1FE24642-F575-4B63-8A9B-93E496A96B62}" type="presParOf" srcId="{32E078F0-18E4-4719-9B85-B6DC6BB13403}" destId="{D3F857AD-54DF-4695-8CEF-695A7F6B286A}" srcOrd="17" destOrd="0" presId="urn:microsoft.com/office/officeart/2005/8/layout/cycle8"/>
    <dgm:cxn modelId="{372D7B2B-14CD-447C-88C6-E14784430F36}" type="presParOf" srcId="{32E078F0-18E4-4719-9B85-B6DC6BB13403}" destId="{CD7097FE-51EA-478D-AE9A-94800B7A8CDF}" srcOrd="18" destOrd="0" presId="urn:microsoft.com/office/officeart/2005/8/layout/cycle8"/>
    <dgm:cxn modelId="{90CE039D-64B4-4499-B4D5-BD78728142F4}" type="presParOf" srcId="{32E078F0-18E4-4719-9B85-B6DC6BB13403}" destId="{99F9FEDA-E3B5-47D2-BEDD-4F31396E13A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7B04C7-9608-474C-B03A-4FF7228B09E3}" type="doc">
      <dgm:prSet loTypeId="urn:microsoft.com/office/officeart/2005/8/layout/cycle8" loCatId="cycle" qsTypeId="urn:microsoft.com/office/officeart/2005/8/quickstyle/simple1" qsCatId="simple" csTypeId="urn:microsoft.com/office/officeart/2005/8/colors/colorful1" csCatId="colorful" phldr="1"/>
      <dgm:spPr/>
    </dgm:pt>
    <dgm:pt modelId="{2E9B6FEE-E118-4B2F-972C-1362F657E7D3}">
      <dgm:prSet phldrT="[Text]" custT="1"/>
      <dgm:spPr/>
      <dgm:t>
        <a:bodyPr/>
        <a:lstStyle/>
        <a:p>
          <a:r>
            <a:rPr lang="en-US" sz="2000" dirty="0"/>
            <a:t>Poverty and jobs</a:t>
          </a:r>
        </a:p>
        <a:p>
          <a:endParaRPr lang="en-US" sz="2000" dirty="0"/>
        </a:p>
      </dgm:t>
    </dgm:pt>
    <dgm:pt modelId="{B8CACAE9-5BC7-44C8-BE0E-D46FE01F246B}" type="parTrans" cxnId="{12C28D0B-DF15-4A96-BB13-2AA1402CFBFB}">
      <dgm:prSet/>
      <dgm:spPr/>
      <dgm:t>
        <a:bodyPr/>
        <a:lstStyle/>
        <a:p>
          <a:endParaRPr lang="en-US"/>
        </a:p>
      </dgm:t>
    </dgm:pt>
    <dgm:pt modelId="{C07F3502-FF22-4834-B226-286A88559BC4}" type="sibTrans" cxnId="{12C28D0B-DF15-4A96-BB13-2AA1402CFBFB}">
      <dgm:prSet/>
      <dgm:spPr/>
      <dgm:t>
        <a:bodyPr/>
        <a:lstStyle/>
        <a:p>
          <a:endParaRPr lang="en-US"/>
        </a:p>
      </dgm:t>
    </dgm:pt>
    <dgm:pt modelId="{D733F41B-8D19-4A59-B661-58D2A3D397BB}">
      <dgm:prSet phldrT="[Text]" custT="1"/>
      <dgm:spPr/>
      <dgm:t>
        <a:bodyPr/>
        <a:lstStyle/>
        <a:p>
          <a:endParaRPr lang="en-US" sz="2000" dirty="0"/>
        </a:p>
        <a:p>
          <a:r>
            <a:rPr lang="en-US" sz="2000" dirty="0"/>
            <a:t>Behavioral health</a:t>
          </a:r>
        </a:p>
      </dgm:t>
    </dgm:pt>
    <dgm:pt modelId="{F6C974D4-A542-4869-A960-986D87D5B200}" type="parTrans" cxnId="{86D6FE94-CF27-4F9B-8B64-EEBED6A6EA8E}">
      <dgm:prSet/>
      <dgm:spPr/>
      <dgm:t>
        <a:bodyPr/>
        <a:lstStyle/>
        <a:p>
          <a:endParaRPr lang="en-US"/>
        </a:p>
      </dgm:t>
    </dgm:pt>
    <dgm:pt modelId="{C6696E9E-945B-48F9-838E-4265D2F15E04}" type="sibTrans" cxnId="{86D6FE94-CF27-4F9B-8B64-EEBED6A6EA8E}">
      <dgm:prSet/>
      <dgm:spPr/>
      <dgm:t>
        <a:bodyPr/>
        <a:lstStyle/>
        <a:p>
          <a:endParaRPr lang="en-US"/>
        </a:p>
      </dgm:t>
    </dgm:pt>
    <dgm:pt modelId="{D0B98A77-28FE-47CD-AA52-5642F098CF9F}">
      <dgm:prSet phldrT="[Text]" custT="1"/>
      <dgm:spPr/>
      <dgm:t>
        <a:bodyPr/>
        <a:lstStyle/>
        <a:p>
          <a:r>
            <a:rPr lang="en-US" sz="2000" dirty="0"/>
            <a:t>Safe and affordable housing</a:t>
          </a:r>
        </a:p>
        <a:p>
          <a:endParaRPr lang="en-US" sz="2000" dirty="0"/>
        </a:p>
      </dgm:t>
    </dgm:pt>
    <dgm:pt modelId="{758BA060-712B-4531-A35C-AA2BF05B6231}" type="parTrans" cxnId="{5812F15D-91AB-4175-A42F-029D6B00A1AA}">
      <dgm:prSet/>
      <dgm:spPr/>
      <dgm:t>
        <a:bodyPr/>
        <a:lstStyle/>
        <a:p>
          <a:endParaRPr lang="en-US"/>
        </a:p>
      </dgm:t>
    </dgm:pt>
    <dgm:pt modelId="{7C28AB43-4325-4B93-97C9-3A52F897D42E}" type="sibTrans" cxnId="{5812F15D-91AB-4175-A42F-029D6B00A1AA}">
      <dgm:prSet/>
      <dgm:spPr/>
      <dgm:t>
        <a:bodyPr/>
        <a:lstStyle/>
        <a:p>
          <a:endParaRPr lang="en-US"/>
        </a:p>
      </dgm:t>
    </dgm:pt>
    <dgm:pt modelId="{9CF3467D-E5E2-4D32-B0AC-40269DB88479}">
      <dgm:prSet custT="1"/>
      <dgm:spPr/>
      <dgm:t>
        <a:bodyPr/>
        <a:lstStyle/>
        <a:p>
          <a:endParaRPr lang="en-US" sz="2000" dirty="0"/>
        </a:p>
        <a:p>
          <a:endParaRPr lang="en-US" sz="2000" dirty="0"/>
        </a:p>
        <a:p>
          <a:r>
            <a:rPr lang="en-US" sz="2000" dirty="0"/>
            <a:t>Access to healthy food and physical activity</a:t>
          </a:r>
        </a:p>
      </dgm:t>
    </dgm:pt>
    <dgm:pt modelId="{107A56FA-D93F-4FCC-99F3-AFF4C4816693}" type="parTrans" cxnId="{7D35AAB6-0C64-47F1-89AF-2C0E01E1CB9A}">
      <dgm:prSet/>
      <dgm:spPr/>
      <dgm:t>
        <a:bodyPr/>
        <a:lstStyle/>
        <a:p>
          <a:endParaRPr lang="en-US"/>
        </a:p>
      </dgm:t>
    </dgm:pt>
    <dgm:pt modelId="{572A116A-8E30-4556-BBAA-C90F0191464D}" type="sibTrans" cxnId="{7D35AAB6-0C64-47F1-89AF-2C0E01E1CB9A}">
      <dgm:prSet/>
      <dgm:spPr/>
      <dgm:t>
        <a:bodyPr/>
        <a:lstStyle/>
        <a:p>
          <a:endParaRPr lang="en-US"/>
        </a:p>
      </dgm:t>
    </dgm:pt>
    <dgm:pt modelId="{32E078F0-18E4-4719-9B85-B6DC6BB13403}" type="pres">
      <dgm:prSet presAssocID="{057B04C7-9608-474C-B03A-4FF7228B09E3}" presName="compositeShape" presStyleCnt="0">
        <dgm:presLayoutVars>
          <dgm:chMax val="7"/>
          <dgm:dir/>
          <dgm:resizeHandles val="exact"/>
        </dgm:presLayoutVars>
      </dgm:prSet>
      <dgm:spPr/>
    </dgm:pt>
    <dgm:pt modelId="{6ECA740B-2EF1-49B6-8754-FA60C64498CA}" type="pres">
      <dgm:prSet presAssocID="{057B04C7-9608-474C-B03A-4FF7228B09E3}" presName="wedge1" presStyleLbl="node1" presStyleIdx="0" presStyleCnt="4"/>
      <dgm:spPr/>
    </dgm:pt>
    <dgm:pt modelId="{A67D1383-537A-4D61-BAD7-2201ADC76BA7}" type="pres">
      <dgm:prSet presAssocID="{057B04C7-9608-474C-B03A-4FF7228B09E3}" presName="dummy1a" presStyleCnt="0"/>
      <dgm:spPr/>
    </dgm:pt>
    <dgm:pt modelId="{0648A398-8289-4F7E-933C-B21A73FC0A2E}" type="pres">
      <dgm:prSet presAssocID="{057B04C7-9608-474C-B03A-4FF7228B09E3}" presName="dummy1b" presStyleCnt="0"/>
      <dgm:spPr/>
    </dgm:pt>
    <dgm:pt modelId="{998A0013-40E8-46BA-9A20-E6E5A11CAAA8}" type="pres">
      <dgm:prSet presAssocID="{057B04C7-9608-474C-B03A-4FF7228B09E3}" presName="wedge1Tx" presStyleLbl="node1" presStyleIdx="0" presStyleCnt="4">
        <dgm:presLayoutVars>
          <dgm:chMax val="0"/>
          <dgm:chPref val="0"/>
          <dgm:bulletEnabled val="1"/>
        </dgm:presLayoutVars>
      </dgm:prSet>
      <dgm:spPr/>
    </dgm:pt>
    <dgm:pt modelId="{80CB9F7C-6C59-490B-B558-C61962C048F8}" type="pres">
      <dgm:prSet presAssocID="{057B04C7-9608-474C-B03A-4FF7228B09E3}" presName="wedge2" presStyleLbl="node1" presStyleIdx="1" presStyleCnt="4"/>
      <dgm:spPr/>
    </dgm:pt>
    <dgm:pt modelId="{24F3244B-80D0-470A-95F4-2ECCFECA2CEF}" type="pres">
      <dgm:prSet presAssocID="{057B04C7-9608-474C-B03A-4FF7228B09E3}" presName="dummy2a" presStyleCnt="0"/>
      <dgm:spPr/>
    </dgm:pt>
    <dgm:pt modelId="{8E90747B-06D8-4436-B32E-6631E4D3B813}" type="pres">
      <dgm:prSet presAssocID="{057B04C7-9608-474C-B03A-4FF7228B09E3}" presName="dummy2b" presStyleCnt="0"/>
      <dgm:spPr/>
    </dgm:pt>
    <dgm:pt modelId="{61CA94D5-AE27-4785-A2D7-7F46E129FCC1}" type="pres">
      <dgm:prSet presAssocID="{057B04C7-9608-474C-B03A-4FF7228B09E3}" presName="wedge2Tx" presStyleLbl="node1" presStyleIdx="1" presStyleCnt="4">
        <dgm:presLayoutVars>
          <dgm:chMax val="0"/>
          <dgm:chPref val="0"/>
          <dgm:bulletEnabled val="1"/>
        </dgm:presLayoutVars>
      </dgm:prSet>
      <dgm:spPr/>
    </dgm:pt>
    <dgm:pt modelId="{2CB1FA1B-1863-4C3B-B96C-BD9996022767}" type="pres">
      <dgm:prSet presAssocID="{057B04C7-9608-474C-B03A-4FF7228B09E3}" presName="wedge3" presStyleLbl="node1" presStyleIdx="2" presStyleCnt="4"/>
      <dgm:spPr/>
    </dgm:pt>
    <dgm:pt modelId="{D84A2823-287D-42FF-A636-1D5629DE5C0E}" type="pres">
      <dgm:prSet presAssocID="{057B04C7-9608-474C-B03A-4FF7228B09E3}" presName="dummy3a" presStyleCnt="0"/>
      <dgm:spPr/>
    </dgm:pt>
    <dgm:pt modelId="{9B1EDFCD-2E77-4FE8-B156-83658FA26F40}" type="pres">
      <dgm:prSet presAssocID="{057B04C7-9608-474C-B03A-4FF7228B09E3}" presName="dummy3b" presStyleCnt="0"/>
      <dgm:spPr/>
    </dgm:pt>
    <dgm:pt modelId="{A3B3FCE8-ED24-4FFE-90C1-60F88D6112CF}" type="pres">
      <dgm:prSet presAssocID="{057B04C7-9608-474C-B03A-4FF7228B09E3}" presName="wedge3Tx" presStyleLbl="node1" presStyleIdx="2" presStyleCnt="4">
        <dgm:presLayoutVars>
          <dgm:chMax val="0"/>
          <dgm:chPref val="0"/>
          <dgm:bulletEnabled val="1"/>
        </dgm:presLayoutVars>
      </dgm:prSet>
      <dgm:spPr/>
    </dgm:pt>
    <dgm:pt modelId="{7D66AABF-CD84-4861-AC0F-927FB60E3D1C}" type="pres">
      <dgm:prSet presAssocID="{057B04C7-9608-474C-B03A-4FF7228B09E3}" presName="wedge4" presStyleLbl="node1" presStyleIdx="3" presStyleCnt="4"/>
      <dgm:spPr/>
    </dgm:pt>
    <dgm:pt modelId="{D9175566-227E-472E-930F-F589E3EDE4D6}" type="pres">
      <dgm:prSet presAssocID="{057B04C7-9608-474C-B03A-4FF7228B09E3}" presName="dummy4a" presStyleCnt="0"/>
      <dgm:spPr/>
    </dgm:pt>
    <dgm:pt modelId="{0483BC80-9801-409C-B401-EDB9A014E875}" type="pres">
      <dgm:prSet presAssocID="{057B04C7-9608-474C-B03A-4FF7228B09E3}" presName="dummy4b" presStyleCnt="0"/>
      <dgm:spPr/>
    </dgm:pt>
    <dgm:pt modelId="{F3A69BEB-45F2-4B2C-86E4-E6B58A0F105E}" type="pres">
      <dgm:prSet presAssocID="{057B04C7-9608-474C-B03A-4FF7228B09E3}" presName="wedge4Tx" presStyleLbl="node1" presStyleIdx="3" presStyleCnt="4">
        <dgm:presLayoutVars>
          <dgm:chMax val="0"/>
          <dgm:chPref val="0"/>
          <dgm:bulletEnabled val="1"/>
        </dgm:presLayoutVars>
      </dgm:prSet>
      <dgm:spPr/>
    </dgm:pt>
    <dgm:pt modelId="{FAEAF2F0-699A-4361-A403-E4E683E761FC}" type="pres">
      <dgm:prSet presAssocID="{C07F3502-FF22-4834-B226-286A88559BC4}" presName="arrowWedge1" presStyleLbl="fgSibTrans2D1" presStyleIdx="0" presStyleCnt="4"/>
      <dgm:spPr/>
    </dgm:pt>
    <dgm:pt modelId="{D3F857AD-54DF-4695-8CEF-695A7F6B286A}" type="pres">
      <dgm:prSet presAssocID="{572A116A-8E30-4556-BBAA-C90F0191464D}" presName="arrowWedge2" presStyleLbl="fgSibTrans2D1" presStyleIdx="1" presStyleCnt="4"/>
      <dgm:spPr/>
    </dgm:pt>
    <dgm:pt modelId="{CD7097FE-51EA-478D-AE9A-94800B7A8CDF}" type="pres">
      <dgm:prSet presAssocID="{C6696E9E-945B-48F9-838E-4265D2F15E04}" presName="arrowWedge3" presStyleLbl="fgSibTrans2D1" presStyleIdx="2" presStyleCnt="4"/>
      <dgm:spPr/>
    </dgm:pt>
    <dgm:pt modelId="{99F9FEDA-E3B5-47D2-BEDD-4F31396E13A3}" type="pres">
      <dgm:prSet presAssocID="{7C28AB43-4325-4B93-97C9-3A52F897D42E}" presName="arrowWedge4" presStyleLbl="fgSibTrans2D1" presStyleIdx="3" presStyleCnt="4"/>
      <dgm:spPr/>
    </dgm:pt>
  </dgm:ptLst>
  <dgm:cxnLst>
    <dgm:cxn modelId="{702DD706-B0DB-471C-AF49-D399B39C6CD6}" type="presOf" srcId="{9CF3467D-E5E2-4D32-B0AC-40269DB88479}" destId="{80CB9F7C-6C59-490B-B558-C61962C048F8}" srcOrd="0" destOrd="0" presId="urn:microsoft.com/office/officeart/2005/8/layout/cycle8"/>
    <dgm:cxn modelId="{384EFF0A-C374-40CE-9AEB-B9F42A5FDDE8}" type="presOf" srcId="{9CF3467D-E5E2-4D32-B0AC-40269DB88479}" destId="{61CA94D5-AE27-4785-A2D7-7F46E129FCC1}" srcOrd="1" destOrd="0" presId="urn:microsoft.com/office/officeart/2005/8/layout/cycle8"/>
    <dgm:cxn modelId="{12C28D0B-DF15-4A96-BB13-2AA1402CFBFB}" srcId="{057B04C7-9608-474C-B03A-4FF7228B09E3}" destId="{2E9B6FEE-E118-4B2F-972C-1362F657E7D3}" srcOrd="0" destOrd="0" parTransId="{B8CACAE9-5BC7-44C8-BE0E-D46FE01F246B}" sibTransId="{C07F3502-FF22-4834-B226-286A88559BC4}"/>
    <dgm:cxn modelId="{A0DF441B-3380-4F9B-8A8B-D09BA8AE374E}" type="presOf" srcId="{D733F41B-8D19-4A59-B661-58D2A3D397BB}" destId="{2CB1FA1B-1863-4C3B-B96C-BD9996022767}" srcOrd="0" destOrd="0" presId="urn:microsoft.com/office/officeart/2005/8/layout/cycle8"/>
    <dgm:cxn modelId="{FED23520-7927-4F1B-9FEA-0649193A362E}" type="presOf" srcId="{D0B98A77-28FE-47CD-AA52-5642F098CF9F}" destId="{F3A69BEB-45F2-4B2C-86E4-E6B58A0F105E}" srcOrd="1" destOrd="0" presId="urn:microsoft.com/office/officeart/2005/8/layout/cycle8"/>
    <dgm:cxn modelId="{73F8CE22-6AB4-4C3D-A381-8E6AE7AC46D6}" type="presOf" srcId="{2E9B6FEE-E118-4B2F-972C-1362F657E7D3}" destId="{6ECA740B-2EF1-49B6-8754-FA60C64498CA}" srcOrd="0" destOrd="0" presId="urn:microsoft.com/office/officeart/2005/8/layout/cycle8"/>
    <dgm:cxn modelId="{2680CA23-E540-44BA-8161-9FFCB746CB07}" type="presOf" srcId="{D733F41B-8D19-4A59-B661-58D2A3D397BB}" destId="{A3B3FCE8-ED24-4FFE-90C1-60F88D6112CF}" srcOrd="1" destOrd="0" presId="urn:microsoft.com/office/officeart/2005/8/layout/cycle8"/>
    <dgm:cxn modelId="{5812F15D-91AB-4175-A42F-029D6B00A1AA}" srcId="{057B04C7-9608-474C-B03A-4FF7228B09E3}" destId="{D0B98A77-28FE-47CD-AA52-5642F098CF9F}" srcOrd="3" destOrd="0" parTransId="{758BA060-712B-4531-A35C-AA2BF05B6231}" sibTransId="{7C28AB43-4325-4B93-97C9-3A52F897D42E}"/>
    <dgm:cxn modelId="{623B4E82-113B-47A2-AD88-BF54BD33961F}" type="presOf" srcId="{2E9B6FEE-E118-4B2F-972C-1362F657E7D3}" destId="{998A0013-40E8-46BA-9A20-E6E5A11CAAA8}" srcOrd="1" destOrd="0" presId="urn:microsoft.com/office/officeart/2005/8/layout/cycle8"/>
    <dgm:cxn modelId="{E9ED9D8A-1972-43B7-A1FA-CFB0775123CF}" type="presOf" srcId="{057B04C7-9608-474C-B03A-4FF7228B09E3}" destId="{32E078F0-18E4-4719-9B85-B6DC6BB13403}" srcOrd="0" destOrd="0" presId="urn:microsoft.com/office/officeart/2005/8/layout/cycle8"/>
    <dgm:cxn modelId="{86D6FE94-CF27-4F9B-8B64-EEBED6A6EA8E}" srcId="{057B04C7-9608-474C-B03A-4FF7228B09E3}" destId="{D733F41B-8D19-4A59-B661-58D2A3D397BB}" srcOrd="2" destOrd="0" parTransId="{F6C974D4-A542-4869-A960-986D87D5B200}" sibTransId="{C6696E9E-945B-48F9-838E-4265D2F15E04}"/>
    <dgm:cxn modelId="{71E3F7AB-7E4F-409A-9E49-92034CD3D5A8}" type="presOf" srcId="{D0B98A77-28FE-47CD-AA52-5642F098CF9F}" destId="{7D66AABF-CD84-4861-AC0F-927FB60E3D1C}" srcOrd="0" destOrd="0" presId="urn:microsoft.com/office/officeart/2005/8/layout/cycle8"/>
    <dgm:cxn modelId="{7D35AAB6-0C64-47F1-89AF-2C0E01E1CB9A}" srcId="{057B04C7-9608-474C-B03A-4FF7228B09E3}" destId="{9CF3467D-E5E2-4D32-B0AC-40269DB88479}" srcOrd="1" destOrd="0" parTransId="{107A56FA-D93F-4FCC-99F3-AFF4C4816693}" sibTransId="{572A116A-8E30-4556-BBAA-C90F0191464D}"/>
    <dgm:cxn modelId="{56E3A90B-41EE-413B-95EA-0F11B3A5277C}" type="presParOf" srcId="{32E078F0-18E4-4719-9B85-B6DC6BB13403}" destId="{6ECA740B-2EF1-49B6-8754-FA60C64498CA}" srcOrd="0" destOrd="0" presId="urn:microsoft.com/office/officeart/2005/8/layout/cycle8"/>
    <dgm:cxn modelId="{29C98E43-4101-4FCE-887B-BC44640BAA3E}" type="presParOf" srcId="{32E078F0-18E4-4719-9B85-B6DC6BB13403}" destId="{A67D1383-537A-4D61-BAD7-2201ADC76BA7}" srcOrd="1" destOrd="0" presId="urn:microsoft.com/office/officeart/2005/8/layout/cycle8"/>
    <dgm:cxn modelId="{D19A1B03-A94B-4694-B89E-E99CF4437173}" type="presParOf" srcId="{32E078F0-18E4-4719-9B85-B6DC6BB13403}" destId="{0648A398-8289-4F7E-933C-B21A73FC0A2E}" srcOrd="2" destOrd="0" presId="urn:microsoft.com/office/officeart/2005/8/layout/cycle8"/>
    <dgm:cxn modelId="{5CCA0FDD-FE95-4DBF-B7CC-769B5B6DD555}" type="presParOf" srcId="{32E078F0-18E4-4719-9B85-B6DC6BB13403}" destId="{998A0013-40E8-46BA-9A20-E6E5A11CAAA8}" srcOrd="3" destOrd="0" presId="urn:microsoft.com/office/officeart/2005/8/layout/cycle8"/>
    <dgm:cxn modelId="{E1CB503E-E9AC-438E-B0BD-D178CCF7FD06}" type="presParOf" srcId="{32E078F0-18E4-4719-9B85-B6DC6BB13403}" destId="{80CB9F7C-6C59-490B-B558-C61962C048F8}" srcOrd="4" destOrd="0" presId="urn:microsoft.com/office/officeart/2005/8/layout/cycle8"/>
    <dgm:cxn modelId="{C3B81CC6-6C5A-45F7-A9F8-06C2E20773A5}" type="presParOf" srcId="{32E078F0-18E4-4719-9B85-B6DC6BB13403}" destId="{24F3244B-80D0-470A-95F4-2ECCFECA2CEF}" srcOrd="5" destOrd="0" presId="urn:microsoft.com/office/officeart/2005/8/layout/cycle8"/>
    <dgm:cxn modelId="{22FA3C70-139E-4506-A384-703958CA1C1D}" type="presParOf" srcId="{32E078F0-18E4-4719-9B85-B6DC6BB13403}" destId="{8E90747B-06D8-4436-B32E-6631E4D3B813}" srcOrd="6" destOrd="0" presId="urn:microsoft.com/office/officeart/2005/8/layout/cycle8"/>
    <dgm:cxn modelId="{7478D373-E3FB-4E3B-8C5E-E20F10CF1F3B}" type="presParOf" srcId="{32E078F0-18E4-4719-9B85-B6DC6BB13403}" destId="{61CA94D5-AE27-4785-A2D7-7F46E129FCC1}" srcOrd="7" destOrd="0" presId="urn:microsoft.com/office/officeart/2005/8/layout/cycle8"/>
    <dgm:cxn modelId="{69F60AF2-F6DF-4FDC-8561-7FCEC5170C4F}" type="presParOf" srcId="{32E078F0-18E4-4719-9B85-B6DC6BB13403}" destId="{2CB1FA1B-1863-4C3B-B96C-BD9996022767}" srcOrd="8" destOrd="0" presId="urn:microsoft.com/office/officeart/2005/8/layout/cycle8"/>
    <dgm:cxn modelId="{2EB91720-E8C8-4076-BF54-B0B5506A4C5E}" type="presParOf" srcId="{32E078F0-18E4-4719-9B85-B6DC6BB13403}" destId="{D84A2823-287D-42FF-A636-1D5629DE5C0E}" srcOrd="9" destOrd="0" presId="urn:microsoft.com/office/officeart/2005/8/layout/cycle8"/>
    <dgm:cxn modelId="{080E47C7-85C4-466A-9451-5B8FE3974EB0}" type="presParOf" srcId="{32E078F0-18E4-4719-9B85-B6DC6BB13403}" destId="{9B1EDFCD-2E77-4FE8-B156-83658FA26F40}" srcOrd="10" destOrd="0" presId="urn:microsoft.com/office/officeart/2005/8/layout/cycle8"/>
    <dgm:cxn modelId="{F7184206-4AB5-45FE-82A8-8EB0EC522671}" type="presParOf" srcId="{32E078F0-18E4-4719-9B85-B6DC6BB13403}" destId="{A3B3FCE8-ED24-4FFE-90C1-60F88D6112CF}" srcOrd="11" destOrd="0" presId="urn:microsoft.com/office/officeart/2005/8/layout/cycle8"/>
    <dgm:cxn modelId="{AEA2CF67-6B89-43CA-B3F8-9B3D99FB3BBC}" type="presParOf" srcId="{32E078F0-18E4-4719-9B85-B6DC6BB13403}" destId="{7D66AABF-CD84-4861-AC0F-927FB60E3D1C}" srcOrd="12" destOrd="0" presId="urn:microsoft.com/office/officeart/2005/8/layout/cycle8"/>
    <dgm:cxn modelId="{610E9852-8DFF-4337-84EF-F05A0667075D}" type="presParOf" srcId="{32E078F0-18E4-4719-9B85-B6DC6BB13403}" destId="{D9175566-227E-472E-930F-F589E3EDE4D6}" srcOrd="13" destOrd="0" presId="urn:microsoft.com/office/officeart/2005/8/layout/cycle8"/>
    <dgm:cxn modelId="{8B3B51DD-3C71-41D3-B674-844A43B0277C}" type="presParOf" srcId="{32E078F0-18E4-4719-9B85-B6DC6BB13403}" destId="{0483BC80-9801-409C-B401-EDB9A014E875}" srcOrd="14" destOrd="0" presId="urn:microsoft.com/office/officeart/2005/8/layout/cycle8"/>
    <dgm:cxn modelId="{7500022F-F2FB-40E1-81D9-2949DF346ECC}" type="presParOf" srcId="{32E078F0-18E4-4719-9B85-B6DC6BB13403}" destId="{F3A69BEB-45F2-4B2C-86E4-E6B58A0F105E}" srcOrd="15" destOrd="0" presId="urn:microsoft.com/office/officeart/2005/8/layout/cycle8"/>
    <dgm:cxn modelId="{21054A66-025D-4C7A-883A-D6B8728D6112}" type="presParOf" srcId="{32E078F0-18E4-4719-9B85-B6DC6BB13403}" destId="{FAEAF2F0-699A-4361-A403-E4E683E761FC}" srcOrd="16" destOrd="0" presId="urn:microsoft.com/office/officeart/2005/8/layout/cycle8"/>
    <dgm:cxn modelId="{71908E1A-D1ED-43C0-B833-DC6F069AEDA2}" type="presParOf" srcId="{32E078F0-18E4-4719-9B85-B6DC6BB13403}" destId="{D3F857AD-54DF-4695-8CEF-695A7F6B286A}" srcOrd="17" destOrd="0" presId="urn:microsoft.com/office/officeart/2005/8/layout/cycle8"/>
    <dgm:cxn modelId="{6133D011-7953-41F4-B9A6-D266F156E6DB}" type="presParOf" srcId="{32E078F0-18E4-4719-9B85-B6DC6BB13403}" destId="{CD7097FE-51EA-478D-AE9A-94800B7A8CDF}" srcOrd="18" destOrd="0" presId="urn:microsoft.com/office/officeart/2005/8/layout/cycle8"/>
    <dgm:cxn modelId="{EB5F5F6B-B8D6-4441-9B4F-0EFC5DFD5492}" type="presParOf" srcId="{32E078F0-18E4-4719-9B85-B6DC6BB13403}" destId="{99F9FEDA-E3B5-47D2-BEDD-4F31396E13A3}"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A740B-2EF1-49B6-8754-FA60C64498CA}">
      <dsp:nvSpPr>
        <dsp:cNvPr id="0" name=""/>
        <dsp:cNvSpPr/>
      </dsp:nvSpPr>
      <dsp:spPr>
        <a:xfrm>
          <a:off x="2598424" y="-29627"/>
          <a:ext cx="3468151" cy="3468151"/>
        </a:xfrm>
        <a:prstGeom prst="pie">
          <a:avLst>
            <a:gd name="adj1" fmla="val 162000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Poverty and Jobs</a:t>
          </a:r>
        </a:p>
      </dsp:txBody>
      <dsp:txXfrm>
        <a:off x="4439434" y="689188"/>
        <a:ext cx="1279913" cy="949612"/>
      </dsp:txXfrm>
    </dsp:sp>
    <dsp:sp modelId="{80CB9F7C-6C59-490B-B558-C61962C048F8}">
      <dsp:nvSpPr>
        <dsp:cNvPr id="0" name=""/>
        <dsp:cNvSpPr/>
      </dsp:nvSpPr>
      <dsp:spPr>
        <a:xfrm>
          <a:off x="2603869" y="-697"/>
          <a:ext cx="3468151" cy="3468151"/>
        </a:xfrm>
        <a:prstGeom prst="pie">
          <a:avLst>
            <a:gd name="adj1" fmla="val 0"/>
            <a:gd name="adj2" fmla="val 54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2000" kern="1200" dirty="0"/>
            <a:t>Food Security &amp; physical activity</a:t>
          </a:r>
        </a:p>
      </dsp:txBody>
      <dsp:txXfrm>
        <a:off x="4444879" y="1799025"/>
        <a:ext cx="1279913" cy="949612"/>
      </dsp:txXfrm>
    </dsp:sp>
    <dsp:sp modelId="{2CB1FA1B-1863-4C3B-B96C-BD9996022767}">
      <dsp:nvSpPr>
        <dsp:cNvPr id="0" name=""/>
        <dsp:cNvSpPr/>
      </dsp:nvSpPr>
      <dsp:spPr>
        <a:xfrm>
          <a:off x="2486033" y="-82511"/>
          <a:ext cx="3649431" cy="3654391"/>
        </a:xfrm>
        <a:prstGeom prst="pie">
          <a:avLst>
            <a:gd name="adj1" fmla="val 5400000"/>
            <a:gd name="adj2" fmla="val 108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Behavioral Health</a:t>
          </a:r>
        </a:p>
      </dsp:txBody>
      <dsp:txXfrm>
        <a:off x="2851411" y="1813856"/>
        <a:ext cx="1346814" cy="1000607"/>
      </dsp:txXfrm>
    </dsp:sp>
    <dsp:sp modelId="{7D66AABF-CD84-4861-AC0F-927FB60E3D1C}">
      <dsp:nvSpPr>
        <dsp:cNvPr id="0" name=""/>
        <dsp:cNvSpPr/>
      </dsp:nvSpPr>
      <dsp:spPr>
        <a:xfrm>
          <a:off x="2573899" y="-29627"/>
          <a:ext cx="3468151" cy="3468151"/>
        </a:xfrm>
        <a:prstGeom prst="pie">
          <a:avLst>
            <a:gd name="adj1" fmla="val 10800000"/>
            <a:gd name="adj2" fmla="val 162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Safe and affordable housing</a:t>
          </a:r>
        </a:p>
      </dsp:txBody>
      <dsp:txXfrm>
        <a:off x="2921127" y="689188"/>
        <a:ext cx="1279913" cy="949612"/>
      </dsp:txXfrm>
    </dsp:sp>
    <dsp:sp modelId="{FAEAF2F0-699A-4361-A403-E4E683E761FC}">
      <dsp:nvSpPr>
        <dsp:cNvPr id="0" name=""/>
        <dsp:cNvSpPr/>
      </dsp:nvSpPr>
      <dsp:spPr>
        <a:xfrm>
          <a:off x="2383729" y="-244322"/>
          <a:ext cx="3897541" cy="3897541"/>
        </a:xfrm>
        <a:prstGeom prst="circularArrow">
          <a:avLst>
            <a:gd name="adj1" fmla="val 5085"/>
            <a:gd name="adj2" fmla="val 327528"/>
            <a:gd name="adj3" fmla="val 21272472"/>
            <a:gd name="adj4" fmla="val 16200000"/>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F857AD-54DF-4695-8CEF-695A7F6B286A}">
      <dsp:nvSpPr>
        <dsp:cNvPr id="0" name=""/>
        <dsp:cNvSpPr/>
      </dsp:nvSpPr>
      <dsp:spPr>
        <a:xfrm>
          <a:off x="2389174" y="-215392"/>
          <a:ext cx="3897541" cy="3897541"/>
        </a:xfrm>
        <a:prstGeom prst="circularArrow">
          <a:avLst>
            <a:gd name="adj1" fmla="val 5085"/>
            <a:gd name="adj2" fmla="val 327528"/>
            <a:gd name="adj3" fmla="val 5072472"/>
            <a:gd name="adj4" fmla="val 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7097FE-51EA-478D-AE9A-94800B7A8CDF}">
      <dsp:nvSpPr>
        <dsp:cNvPr id="0" name=""/>
        <dsp:cNvSpPr/>
      </dsp:nvSpPr>
      <dsp:spPr>
        <a:xfrm>
          <a:off x="2360988" y="-205105"/>
          <a:ext cx="3897541" cy="3897541"/>
        </a:xfrm>
        <a:prstGeom prst="circularArrow">
          <a:avLst>
            <a:gd name="adj1" fmla="val 5085"/>
            <a:gd name="adj2" fmla="val 327528"/>
            <a:gd name="adj3" fmla="val 10472472"/>
            <a:gd name="adj4" fmla="val 54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F9FEDA-E3B5-47D2-BEDD-4F31396E13A3}">
      <dsp:nvSpPr>
        <dsp:cNvPr id="0" name=""/>
        <dsp:cNvSpPr/>
      </dsp:nvSpPr>
      <dsp:spPr>
        <a:xfrm>
          <a:off x="2431620" y="-370368"/>
          <a:ext cx="3897541" cy="3897541"/>
        </a:xfrm>
        <a:prstGeom prst="circularArrow">
          <a:avLst>
            <a:gd name="adj1" fmla="val 5085"/>
            <a:gd name="adj2" fmla="val 327528"/>
            <a:gd name="adj3" fmla="val 15872472"/>
            <a:gd name="adj4" fmla="val 108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A740B-2EF1-49B6-8754-FA60C64498CA}">
      <dsp:nvSpPr>
        <dsp:cNvPr id="0" name=""/>
        <dsp:cNvSpPr/>
      </dsp:nvSpPr>
      <dsp:spPr>
        <a:xfrm>
          <a:off x="1952631" y="323467"/>
          <a:ext cx="4352544" cy="4352544"/>
        </a:xfrm>
        <a:prstGeom prst="pie">
          <a:avLst>
            <a:gd name="adj1" fmla="val 16200000"/>
            <a:gd name="adj2" fmla="val 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Poverty and jobs</a:t>
          </a:r>
        </a:p>
        <a:p>
          <a:pPr marL="0" lvl="0" indent="0" algn="ctr" defTabSz="889000">
            <a:lnSpc>
              <a:spcPct val="90000"/>
            </a:lnSpc>
            <a:spcBef>
              <a:spcPct val="0"/>
            </a:spcBef>
            <a:spcAft>
              <a:spcPct val="35000"/>
            </a:spcAft>
            <a:buNone/>
          </a:pPr>
          <a:endParaRPr lang="en-US" sz="2000" kern="1200" dirty="0"/>
        </a:p>
      </dsp:txBody>
      <dsp:txXfrm>
        <a:off x="4263106" y="1225584"/>
        <a:ext cx="1606296" cy="1191768"/>
      </dsp:txXfrm>
    </dsp:sp>
    <dsp:sp modelId="{80CB9F7C-6C59-490B-B558-C61962C048F8}">
      <dsp:nvSpPr>
        <dsp:cNvPr id="0" name=""/>
        <dsp:cNvSpPr/>
      </dsp:nvSpPr>
      <dsp:spPr>
        <a:xfrm>
          <a:off x="1952631" y="469588"/>
          <a:ext cx="4352544" cy="4352544"/>
        </a:xfrm>
        <a:prstGeom prst="pie">
          <a:avLst>
            <a:gd name="adj1" fmla="val 0"/>
            <a:gd name="adj2" fmla="val 540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Access to healthy food and physical activity</a:t>
          </a:r>
        </a:p>
      </dsp:txBody>
      <dsp:txXfrm>
        <a:off x="4263106" y="2728248"/>
        <a:ext cx="1606296" cy="1191768"/>
      </dsp:txXfrm>
    </dsp:sp>
    <dsp:sp modelId="{2CB1FA1B-1863-4C3B-B96C-BD9996022767}">
      <dsp:nvSpPr>
        <dsp:cNvPr id="0" name=""/>
        <dsp:cNvSpPr/>
      </dsp:nvSpPr>
      <dsp:spPr>
        <a:xfrm>
          <a:off x="1806509" y="469588"/>
          <a:ext cx="4352544" cy="4352544"/>
        </a:xfrm>
        <a:prstGeom prst="pie">
          <a:avLst>
            <a:gd name="adj1" fmla="val 5400000"/>
            <a:gd name="adj2" fmla="val 1080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dirty="0"/>
        </a:p>
        <a:p>
          <a:pPr marL="0" lvl="0" indent="0" algn="ctr" defTabSz="889000">
            <a:lnSpc>
              <a:spcPct val="90000"/>
            </a:lnSpc>
            <a:spcBef>
              <a:spcPct val="0"/>
            </a:spcBef>
            <a:spcAft>
              <a:spcPct val="35000"/>
            </a:spcAft>
            <a:buNone/>
          </a:pPr>
          <a:r>
            <a:rPr lang="en-US" sz="2000" kern="1200" dirty="0"/>
            <a:t>Behavioral health</a:t>
          </a:r>
        </a:p>
      </dsp:txBody>
      <dsp:txXfrm>
        <a:off x="2242282" y="2728248"/>
        <a:ext cx="1606296" cy="1191768"/>
      </dsp:txXfrm>
    </dsp:sp>
    <dsp:sp modelId="{7D66AABF-CD84-4861-AC0F-927FB60E3D1C}">
      <dsp:nvSpPr>
        <dsp:cNvPr id="0" name=""/>
        <dsp:cNvSpPr/>
      </dsp:nvSpPr>
      <dsp:spPr>
        <a:xfrm>
          <a:off x="1806509" y="323467"/>
          <a:ext cx="4352544" cy="4352544"/>
        </a:xfrm>
        <a:prstGeom prst="pie">
          <a:avLst>
            <a:gd name="adj1" fmla="val 10800000"/>
            <a:gd name="adj2" fmla="val 1620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Safe and affordable housing</a:t>
          </a:r>
        </a:p>
        <a:p>
          <a:pPr marL="0" lvl="0" indent="0" algn="ctr" defTabSz="889000">
            <a:lnSpc>
              <a:spcPct val="90000"/>
            </a:lnSpc>
            <a:spcBef>
              <a:spcPct val="0"/>
            </a:spcBef>
            <a:spcAft>
              <a:spcPct val="35000"/>
            </a:spcAft>
            <a:buNone/>
          </a:pPr>
          <a:endParaRPr lang="en-US" sz="2000" kern="1200" dirty="0"/>
        </a:p>
      </dsp:txBody>
      <dsp:txXfrm>
        <a:off x="2242282" y="1225584"/>
        <a:ext cx="1606296" cy="1191768"/>
      </dsp:txXfrm>
    </dsp:sp>
    <dsp:sp modelId="{FAEAF2F0-699A-4361-A403-E4E683E761FC}">
      <dsp:nvSpPr>
        <dsp:cNvPr id="0" name=""/>
        <dsp:cNvSpPr/>
      </dsp:nvSpPr>
      <dsp:spPr>
        <a:xfrm>
          <a:off x="1683187" y="54024"/>
          <a:ext cx="4891430" cy="4891430"/>
        </a:xfrm>
        <a:prstGeom prst="circularArrow">
          <a:avLst>
            <a:gd name="adj1" fmla="val 5085"/>
            <a:gd name="adj2" fmla="val 327528"/>
            <a:gd name="adj3" fmla="val 21272472"/>
            <a:gd name="adj4" fmla="val 16200000"/>
            <a:gd name="adj5" fmla="val 593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3F857AD-54DF-4695-8CEF-695A7F6B286A}">
      <dsp:nvSpPr>
        <dsp:cNvPr id="0" name=""/>
        <dsp:cNvSpPr/>
      </dsp:nvSpPr>
      <dsp:spPr>
        <a:xfrm>
          <a:off x="1683187" y="200145"/>
          <a:ext cx="4891430" cy="4891430"/>
        </a:xfrm>
        <a:prstGeom prst="circularArrow">
          <a:avLst>
            <a:gd name="adj1" fmla="val 5085"/>
            <a:gd name="adj2" fmla="val 327528"/>
            <a:gd name="adj3" fmla="val 5072472"/>
            <a:gd name="adj4" fmla="val 0"/>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D7097FE-51EA-478D-AE9A-94800B7A8CDF}">
      <dsp:nvSpPr>
        <dsp:cNvPr id="0" name=""/>
        <dsp:cNvSpPr/>
      </dsp:nvSpPr>
      <dsp:spPr>
        <a:xfrm>
          <a:off x="1537066" y="200145"/>
          <a:ext cx="4891430" cy="4891430"/>
        </a:xfrm>
        <a:prstGeom prst="circularArrow">
          <a:avLst>
            <a:gd name="adj1" fmla="val 5085"/>
            <a:gd name="adj2" fmla="val 327528"/>
            <a:gd name="adj3" fmla="val 10472472"/>
            <a:gd name="adj4" fmla="val 5400000"/>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9F9FEDA-E3B5-47D2-BEDD-4F31396E13A3}">
      <dsp:nvSpPr>
        <dsp:cNvPr id="0" name=""/>
        <dsp:cNvSpPr/>
      </dsp:nvSpPr>
      <dsp:spPr>
        <a:xfrm>
          <a:off x="1537066" y="54024"/>
          <a:ext cx="4891430" cy="4891430"/>
        </a:xfrm>
        <a:prstGeom prst="circularArrow">
          <a:avLst>
            <a:gd name="adj1" fmla="val 5085"/>
            <a:gd name="adj2" fmla="val 327528"/>
            <a:gd name="adj3" fmla="val 15872472"/>
            <a:gd name="adj4" fmla="val 10800000"/>
            <a:gd name="adj5" fmla="val 5932"/>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7" y="1"/>
            <a:ext cx="3037840" cy="464820"/>
          </a:xfrm>
          <a:prstGeom prst="rect">
            <a:avLst/>
          </a:prstGeom>
        </p:spPr>
        <p:txBody>
          <a:bodyPr vert="horz" lIns="93176" tIns="46588" rIns="93176" bIns="46588" rtlCol="0"/>
          <a:lstStyle>
            <a:lvl1pPr algn="r">
              <a:defRPr sz="1200"/>
            </a:lvl1pPr>
          </a:lstStyle>
          <a:p>
            <a:fld id="{30BD1AC9-9D6B-435F-86B1-C346663DECB3}" type="datetimeFigureOut">
              <a:rPr lang="en-US" smtClean="0"/>
              <a:t>1/30/2020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7" y="8829967"/>
            <a:ext cx="3037840" cy="464820"/>
          </a:xfrm>
          <a:prstGeom prst="rect">
            <a:avLst/>
          </a:prstGeom>
        </p:spPr>
        <p:txBody>
          <a:bodyPr vert="horz" lIns="93176" tIns="46588" rIns="93176" bIns="46588" rtlCol="0" anchor="b"/>
          <a:lstStyle>
            <a:lvl1pPr algn="r">
              <a:defRPr sz="1200"/>
            </a:lvl1pPr>
          </a:lstStyle>
          <a:p>
            <a:fld id="{34D2F5A9-A7C7-470B-B477-F018E007729A}" type="slidenum">
              <a:rPr lang="en-US" smtClean="0"/>
              <a:t>‹#›</a:t>
            </a:fld>
            <a:endParaRPr lang="en-US"/>
          </a:p>
        </p:txBody>
      </p:sp>
    </p:spTree>
    <p:extLst>
      <p:ext uri="{BB962C8B-B14F-4D97-AF65-F5344CB8AC3E}">
        <p14:creationId xmlns:p14="http://schemas.microsoft.com/office/powerpoint/2010/main" val="20799782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7" y="1"/>
            <a:ext cx="3037840" cy="464820"/>
          </a:xfrm>
          <a:prstGeom prst="rect">
            <a:avLst/>
          </a:prstGeom>
        </p:spPr>
        <p:txBody>
          <a:bodyPr vert="horz" lIns="93176" tIns="46588" rIns="93176" bIns="46588" rtlCol="0"/>
          <a:lstStyle>
            <a:lvl1pPr algn="r">
              <a:defRPr sz="1200"/>
            </a:lvl1pPr>
          </a:lstStyle>
          <a:p>
            <a:fld id="{2BBB17A5-2FE8-40A4-94CB-6C5DE7586617}" type="datetimeFigureOut">
              <a:rPr lang="en-US" smtClean="0"/>
              <a:t>1/30/2020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7"/>
            <a:ext cx="3037840" cy="464820"/>
          </a:xfrm>
          <a:prstGeom prst="rect">
            <a:avLst/>
          </a:prstGeom>
        </p:spPr>
        <p:txBody>
          <a:bodyPr vert="horz" lIns="93176" tIns="46588" rIns="93176" bIns="46588" rtlCol="0" anchor="b"/>
          <a:lstStyle>
            <a:lvl1pPr algn="r">
              <a:defRPr sz="1200"/>
            </a:lvl1pPr>
          </a:lstStyle>
          <a:p>
            <a:fld id="{4CF56D6C-B108-4F93-A26C-737D2E253EE8}" type="slidenum">
              <a:rPr lang="en-US" smtClean="0"/>
              <a:t>‹#›</a:t>
            </a:fld>
            <a:endParaRPr lang="en-US"/>
          </a:p>
        </p:txBody>
      </p:sp>
    </p:spTree>
    <p:extLst>
      <p:ext uri="{BB962C8B-B14F-4D97-AF65-F5344CB8AC3E}">
        <p14:creationId xmlns:p14="http://schemas.microsoft.com/office/powerpoint/2010/main" val="511683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ctb.ku.edu/node/2797"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ctb.ku.edu/node/2695" TargetMode="External"/><Relationship Id="rId5" Type="http://schemas.openxmlformats.org/officeDocument/2006/relationships/hyperlink" Target="http://ctb.ku.edu/node/2694" TargetMode="External"/><Relationship Id="rId4" Type="http://schemas.openxmlformats.org/officeDocument/2006/relationships/hyperlink" Target="http://ctb.ku.edu/node/380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tb.ku.edu/node/269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ctb.ku.edu/node/405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slide to</a:t>
            </a:r>
            <a:r>
              <a:rPr lang="en-US" baseline="0" dirty="0"/>
              <a:t> display prior to talk}</a:t>
            </a:r>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1</a:t>
            </a:fld>
            <a:endParaRPr lang="en-US"/>
          </a:p>
        </p:txBody>
      </p:sp>
    </p:spTree>
    <p:extLst>
      <p:ext uri="{BB962C8B-B14F-4D97-AF65-F5344CB8AC3E}">
        <p14:creationId xmlns:p14="http://schemas.microsoft.com/office/powerpoint/2010/main" val="86902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brief video helps introduce</a:t>
            </a:r>
            <a:r>
              <a:rPr lang="en-US" baseline="0" dirty="0"/>
              <a:t> the Community Tool Box.</a:t>
            </a:r>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10</a:t>
            </a:fld>
            <a:endParaRPr lang="en-US"/>
          </a:p>
        </p:txBody>
      </p:sp>
    </p:spTree>
    <p:extLst>
      <p:ext uri="{BB962C8B-B14F-4D97-AF65-F5344CB8AC3E}">
        <p14:creationId xmlns:p14="http://schemas.microsoft.com/office/powerpoint/2010/main" val="308856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noFill/>
        </p:spPr>
      </p:sp>
      <p:sp>
        <p:nvSpPr>
          <p:cNvPr id="58371" name="Notes Placeholder 2"/>
          <p:cNvSpPr>
            <a:spLocks noGrp="1"/>
          </p:cNvSpPr>
          <p:nvPr>
            <p:ph type="body" idx="1"/>
          </p:nvPr>
        </p:nvSpPr>
        <p:spPr>
          <a:noFill/>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dirty="0">
                <a:ea typeface="ＭＳ Ｐゴシック" panose="020B0600070205080204" pitchFamily="34" charset="-128"/>
              </a:rPr>
              <a:t>Over the past</a:t>
            </a:r>
            <a:r>
              <a:rPr lang="en-US" baseline="0" dirty="0">
                <a:ea typeface="ＭＳ Ｐゴシック" panose="020B0600070205080204" pitchFamily="34" charset="-128"/>
              </a:rPr>
              <a:t> 20 years, our group has engaged in making available to communities practical, how-to guidance for core competencies and skills needed for change and improvement. T</a:t>
            </a:r>
            <a:r>
              <a:rPr lang="en-US" dirty="0">
                <a:ea typeface="ＭＳ Ｐゴシック" panose="020B0600070205080204" pitchFamily="34" charset="-128"/>
              </a:rPr>
              <a:t>he Community Tool Box now offers over 7,000 pages of free, open source guidance for taking action for community</a:t>
            </a:r>
            <a:r>
              <a:rPr lang="en-US" baseline="0" dirty="0">
                <a:ea typeface="ＭＳ Ｐゴシック" panose="020B0600070205080204" pitchFamily="34" charset="-128"/>
              </a:rPr>
              <a:t> health and development. </a:t>
            </a:r>
            <a:endParaRPr lang="en-US" dirty="0"/>
          </a:p>
          <a:p>
            <a:pPr eaLnBrk="1" hangingPunct="1">
              <a:spcBef>
                <a:spcPct val="0"/>
              </a:spcBef>
            </a:pPr>
            <a:endParaRPr lang="en-US" dirty="0">
              <a:ea typeface="ＭＳ Ｐゴシック" panose="020B0600070205080204" pitchFamily="34" charset="-128"/>
            </a:endParaRPr>
          </a:p>
          <a:p>
            <a:pPr eaLnBrk="1" hangingPunct="1">
              <a:spcBef>
                <a:spcPct val="0"/>
              </a:spcBef>
            </a:pPr>
            <a:r>
              <a:rPr lang="en-US" dirty="0">
                <a:ea typeface="ＭＳ Ｐゴシック" panose="020B0600070205080204" pitchFamily="34" charset="-128"/>
              </a:rPr>
              <a:t>Core functions and related CTB features</a:t>
            </a:r>
          </a:p>
          <a:p>
            <a:pPr eaLnBrk="1" hangingPunct="1">
              <a:spcBef>
                <a:spcPct val="0"/>
              </a:spcBef>
            </a:pPr>
            <a:r>
              <a:rPr lang="en-US" dirty="0">
                <a:ea typeface="ＭＳ Ｐゴシック" panose="020B0600070205080204" pitchFamily="34" charset="-128"/>
              </a:rPr>
              <a:t>Table of Contents: more than 300 sections including main content, examples, tools &amp; checklists, and PowerPoints</a:t>
            </a:r>
          </a:p>
          <a:p>
            <a:pPr eaLnBrk="1" hangingPunct="1">
              <a:spcBef>
                <a:spcPct val="0"/>
              </a:spcBef>
            </a:pPr>
            <a:r>
              <a:rPr lang="en-US" dirty="0">
                <a:ea typeface="ＭＳ Ｐゴシック" panose="020B0600070205080204" pitchFamily="34" charset="-128"/>
              </a:rPr>
              <a:t>Toolkits: Task analyses and related supports for 16 core competencies in community work</a:t>
            </a:r>
          </a:p>
          <a:p>
            <a:pPr eaLnBrk="1" hangingPunct="1">
              <a:spcBef>
                <a:spcPct val="0"/>
              </a:spcBef>
            </a:pPr>
            <a:r>
              <a:rPr lang="en-US" dirty="0">
                <a:ea typeface="ＭＳ Ｐゴシック" panose="020B0600070205080204" pitchFamily="34" charset="-128"/>
              </a:rPr>
              <a:t>Links to databases of evidence-based practices and best processes for community change and improvement</a:t>
            </a:r>
          </a:p>
          <a:p>
            <a:pPr eaLnBrk="1" hangingPunct="1">
              <a:spcBef>
                <a:spcPct val="0"/>
              </a:spcBef>
            </a:pPr>
            <a:endParaRPr lang="en-US" dirty="0">
              <a:ea typeface="ＭＳ Ｐゴシック" panose="020B0600070205080204" pitchFamily="34" charset="-128"/>
            </a:endParaRPr>
          </a:p>
          <a:p>
            <a:pPr eaLnBrk="1" hangingPunct="1">
              <a:spcBef>
                <a:spcPct val="0"/>
              </a:spcBef>
            </a:pPr>
            <a:endParaRPr lang="en-US" dirty="0">
              <a:ea typeface="ＭＳ Ｐゴシック" panose="020B0600070205080204" pitchFamily="34" charset="-128"/>
            </a:endParaRPr>
          </a:p>
        </p:txBody>
      </p:sp>
      <p:sp>
        <p:nvSpPr>
          <p:cNvPr id="58372" name="Slide Number Placeholder 3"/>
          <p:cNvSpPr txBox="1">
            <a:spLocks noGrp="1"/>
          </p:cNvSpPr>
          <p:nvPr/>
        </p:nvSpPr>
        <p:spPr bwMode="auto">
          <a:xfrm>
            <a:off x="3927475" y="8769350"/>
            <a:ext cx="300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74692F0E-E837-43EA-B5D7-0F28E988D3A4}" type="slidenum">
              <a:rPr lang="en-US" sz="1200">
                <a:latin typeface="Calibri" panose="020F0502020204030204" pitchFamily="34" charset="0"/>
              </a:rPr>
              <a:pPr eaLnBrk="1" hangingPunct="1"/>
              <a:t>11</a:t>
            </a:fld>
            <a:endParaRPr lang="en-US" sz="1200">
              <a:latin typeface="Calibri" panose="020F0502020204030204" pitchFamily="34" charset="0"/>
            </a:endParaRPr>
          </a:p>
        </p:txBody>
      </p:sp>
    </p:spTree>
    <p:extLst>
      <p:ext uri="{BB962C8B-B14F-4D97-AF65-F5344CB8AC3E}">
        <p14:creationId xmlns:p14="http://schemas.microsoft.com/office/powerpoint/2010/main" val="178253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aseline="0" dirty="0">
                <a:ea typeface="ＭＳ Ｐゴシック" panose="020B0600070205080204" pitchFamily="34" charset="-128"/>
              </a:rPr>
              <a:t>The Community Tool Box provides “How-to Guidance” and practical tools for </a:t>
            </a:r>
            <a:r>
              <a:rPr lang="en-US" dirty="0">
                <a:ea typeface="ＭＳ Ｐゴシック" panose="020B0600070205080204" pitchFamily="34" charset="-128"/>
              </a:rPr>
              <a:t>hundreds</a:t>
            </a:r>
            <a:r>
              <a:rPr lang="en-US" baseline="0" dirty="0">
                <a:ea typeface="ＭＳ Ｐゴシック" panose="020B0600070205080204" pitchFamily="34" charset="-128"/>
              </a:rPr>
              <a:t> of topics.</a:t>
            </a:r>
          </a:p>
          <a:p>
            <a:pPr eaLnBrk="1" hangingPunct="1">
              <a:spcBef>
                <a:spcPct val="0"/>
              </a:spcBef>
            </a:pPr>
            <a:endParaRPr lang="en-US" baseline="0" dirty="0">
              <a:ea typeface="ＭＳ Ｐゴシック" panose="020B0600070205080204" pitchFamily="34" charset="-128"/>
            </a:endParaRPr>
          </a:p>
          <a:p>
            <a:r>
              <a:rPr lang="en-US" sz="1200" b="0" i="0" kern="1200" dirty="0">
                <a:solidFill>
                  <a:schemeClr val="tx1"/>
                </a:solidFill>
                <a:effectLst/>
                <a:latin typeface="+mn-lt"/>
                <a:ea typeface="+mn-ea"/>
                <a:cs typeface="+mn-cs"/>
              </a:rPr>
              <a:t>Users can access these open-source resources to: a) </a:t>
            </a:r>
            <a:r>
              <a:rPr lang="en-US" sz="1200" b="1" i="0" kern="1200" dirty="0">
                <a:solidFill>
                  <a:schemeClr val="tx1"/>
                </a:solidFill>
                <a:effectLst/>
                <a:latin typeface="+mn-lt"/>
                <a:ea typeface="+mn-ea"/>
                <a:cs typeface="+mn-cs"/>
              </a:rPr>
              <a:t>Learn a Skill</a:t>
            </a:r>
            <a:r>
              <a:rPr lang="en-US" sz="1200" b="0" i="0" kern="1200" dirty="0">
                <a:solidFill>
                  <a:schemeClr val="tx1"/>
                </a:solidFill>
                <a:effectLst/>
                <a:latin typeface="+mn-lt"/>
                <a:ea typeface="+mn-ea"/>
                <a:cs typeface="+mn-cs"/>
              </a:rPr>
              <a:t> by viewing the </a:t>
            </a:r>
            <a:r>
              <a:rPr lang="en-US" sz="1200" b="0" i="0" u="none" strike="noStrike" kern="1200" dirty="0">
                <a:solidFill>
                  <a:schemeClr val="tx1"/>
                </a:solidFill>
                <a:effectLst/>
                <a:latin typeface="+mn-lt"/>
                <a:ea typeface="+mn-ea"/>
                <a:cs typeface="+mn-cs"/>
                <a:hlinkClick r:id="rId3"/>
              </a:rPr>
              <a:t>Table of Contents</a:t>
            </a:r>
            <a:r>
              <a:rPr lang="en-US" sz="1200" b="0" i="0" kern="1200" dirty="0">
                <a:solidFill>
                  <a:schemeClr val="tx1"/>
                </a:solidFill>
                <a:effectLst/>
                <a:latin typeface="+mn-lt"/>
                <a:ea typeface="+mn-ea"/>
                <a:cs typeface="+mn-cs"/>
              </a:rPr>
              <a:t> for detailed guidance in community-building skills. Or, can visit the </a:t>
            </a:r>
            <a:r>
              <a:rPr lang="en-US" sz="1200" b="0" i="0" u="none" strike="noStrike" kern="1200" dirty="0">
                <a:solidFill>
                  <a:schemeClr val="tx1"/>
                </a:solidFill>
                <a:effectLst/>
                <a:latin typeface="+mn-lt"/>
                <a:ea typeface="+mn-ea"/>
                <a:cs typeface="+mn-cs"/>
                <a:hlinkClick r:id="rId4"/>
              </a:rPr>
              <a:t>Toolkits</a:t>
            </a:r>
            <a:r>
              <a:rPr lang="en-US" sz="1200" b="0" i="0" kern="1200" dirty="0">
                <a:solidFill>
                  <a:schemeClr val="tx1"/>
                </a:solidFill>
                <a:effectLst/>
                <a:latin typeface="+mn-lt"/>
                <a:ea typeface="+mn-ea"/>
                <a:cs typeface="+mn-cs"/>
              </a:rPr>
              <a:t> for a quick start on applying core competencies in community work.</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Users</a:t>
            </a:r>
            <a:r>
              <a:rPr lang="en-US" sz="1200" b="0" i="0" kern="1200" baseline="0" dirty="0">
                <a:solidFill>
                  <a:schemeClr val="tx1"/>
                </a:solidFill>
                <a:effectLst/>
                <a:latin typeface="+mn-lt"/>
                <a:ea typeface="+mn-ea"/>
                <a:cs typeface="+mn-cs"/>
              </a:rPr>
              <a:t> can access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Help for Taking Action</a:t>
            </a:r>
            <a:r>
              <a:rPr lang="en-US" sz="1200" b="0" i="0" kern="1200" dirty="0">
                <a:solidFill>
                  <a:schemeClr val="tx1"/>
                </a:solidFill>
                <a:effectLst/>
                <a:latin typeface="+mn-lt"/>
                <a:ea typeface="+mn-ea"/>
                <a:cs typeface="+mn-cs"/>
              </a:rPr>
              <a:t> through the </a:t>
            </a:r>
            <a:r>
              <a:rPr lang="en-US" sz="1200" b="0" i="0" u="none" strike="noStrike" kern="1200" dirty="0">
                <a:solidFill>
                  <a:schemeClr val="tx1"/>
                </a:solidFill>
                <a:effectLst/>
                <a:latin typeface="+mn-lt"/>
                <a:ea typeface="+mn-ea"/>
                <a:cs typeface="+mn-cs"/>
                <a:hlinkClick r:id="rId5"/>
              </a:rPr>
              <a:t>Troubleshooting Guide</a:t>
            </a:r>
            <a:r>
              <a:rPr lang="en-US" sz="1200" b="0" i="0" kern="1200" dirty="0">
                <a:solidFill>
                  <a:schemeClr val="tx1"/>
                </a:solidFill>
                <a:effectLst/>
                <a:latin typeface="+mn-lt"/>
                <a:ea typeface="+mn-ea"/>
                <a:cs typeface="+mn-cs"/>
              </a:rPr>
              <a:t> to see common problems faced by those doing the work, and supports for addressing them. Or,</a:t>
            </a:r>
            <a:r>
              <a:rPr lang="en-US" sz="1200" b="0" i="0" kern="1200" baseline="0" dirty="0">
                <a:solidFill>
                  <a:schemeClr val="tx1"/>
                </a:solidFill>
                <a:effectLst/>
                <a:latin typeface="+mn-lt"/>
                <a:ea typeface="+mn-ea"/>
                <a:cs typeface="+mn-cs"/>
              </a:rPr>
              <a:t> users can access</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6"/>
              </a:rPr>
              <a:t>Databases of Evidence-Based Practices</a:t>
            </a:r>
            <a:r>
              <a:rPr lang="en-US" sz="1200" b="0" i="0" kern="1200" dirty="0">
                <a:solidFill>
                  <a:schemeClr val="tx1"/>
                </a:solidFill>
                <a:effectLst/>
                <a:latin typeface="+mn-lt"/>
                <a:ea typeface="+mn-ea"/>
                <a:cs typeface="+mn-cs"/>
              </a:rPr>
              <a:t> for community health and development.</a:t>
            </a:r>
            <a:endParaRPr lang="en-US" baseline="0"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4CF56D6C-B108-4F93-A26C-737D2E253EE8}"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912694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noFill/>
        </p:spPr>
      </p:sp>
      <p:sp>
        <p:nvSpPr>
          <p:cNvPr id="60419" name="Notes Placeholder 2"/>
          <p:cNvSpPr>
            <a:spLocks noGrp="1"/>
          </p:cNvSpPr>
          <p:nvPr>
            <p:ph type="body" idx="1"/>
          </p:nvPr>
        </p:nvSpPr>
        <p:spPr>
          <a:noFill/>
        </p:spPr>
        <p:txBody>
          <a:bodyPr/>
          <a:lstStyle/>
          <a:p>
            <a:pPr eaLnBrk="1" hangingPunct="1">
              <a:spcBef>
                <a:spcPct val="0"/>
              </a:spcBef>
            </a:pPr>
            <a:r>
              <a:rPr lang="en-US" dirty="0">
                <a:ea typeface="ＭＳ Ｐゴシック" panose="020B0600070205080204" pitchFamily="34" charset="-128"/>
              </a:rPr>
              <a:t>The Community Tool Box offers guidance for hundreds</a:t>
            </a:r>
            <a:r>
              <a:rPr lang="en-US" baseline="0" dirty="0">
                <a:ea typeface="ＭＳ Ｐゴシック" panose="020B0600070205080204" pitchFamily="34" charset="-128"/>
              </a:rPr>
              <a:t> of topics, including information on how to assess community needs and resources, build leadership, increase participation in community efforts, engage in advocacy efforts and policy development, evaluation, and planning for sustainability.</a:t>
            </a:r>
            <a:endParaRPr lang="en-US" dirty="0">
              <a:ea typeface="ＭＳ Ｐゴシック" panose="020B0600070205080204" pitchFamily="34" charset="-128"/>
            </a:endParaRPr>
          </a:p>
        </p:txBody>
      </p:sp>
      <p:sp>
        <p:nvSpPr>
          <p:cNvPr id="60420" name="Slide Number Placeholder 3"/>
          <p:cNvSpPr txBox="1">
            <a:spLocks noGrp="1"/>
          </p:cNvSpPr>
          <p:nvPr/>
        </p:nvSpPr>
        <p:spPr bwMode="auto">
          <a:xfrm>
            <a:off x="3927475" y="8769350"/>
            <a:ext cx="300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fld id="{249D190A-C7CA-451E-BDA9-8951926E2036}" type="slidenum">
              <a:rPr lang="en-US" sz="1200">
                <a:solidFill>
                  <a:prstClr val="black"/>
                </a:solidFill>
                <a:latin typeface="Calibri" panose="020F0502020204030204" pitchFamily="34" charset="0"/>
              </a:rPr>
              <a:pPr eaLnBrk="1" fontAlgn="base" hangingPunct="1">
                <a:spcBef>
                  <a:spcPct val="0"/>
                </a:spcBef>
                <a:spcAft>
                  <a:spcPct val="0"/>
                </a:spcAft>
              </a:pPr>
              <a:t>13</a:t>
            </a:fld>
            <a:endParaRPr 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1211803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Audiences that use the Community Tool Box are diverse, and include: community members, teachers and trainers, TA providers and evaluators, NGOs, the private sector, funders, and local, national, and international agencies.</a:t>
            </a:r>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14</a:t>
            </a:fld>
            <a:endParaRPr lang="en-US"/>
          </a:p>
        </p:txBody>
      </p:sp>
    </p:spTree>
    <p:extLst>
      <p:ext uri="{BB962C8B-B14F-4D97-AF65-F5344CB8AC3E}">
        <p14:creationId xmlns:p14="http://schemas.microsoft.com/office/powerpoint/2010/main" val="19075526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baseline="0" dirty="0">
                <a:ea typeface="ＭＳ Ｐゴシック" panose="020B0600070205080204" pitchFamily="34" charset="-128"/>
              </a:rPr>
              <a:t>The CTB is a growing global resource; last year, there were over 5.8 million unique users from 230 countries.</a:t>
            </a:r>
            <a:endParaRPr lang="en-US" dirty="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4CF56D6C-B108-4F93-A26C-737D2E253EE8}"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20206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noFill/>
        </p:spPr>
      </p:sp>
      <p:sp>
        <p:nvSpPr>
          <p:cNvPr id="66563" name="Notes Placeholder 2"/>
          <p:cNvSpPr>
            <a:spLocks noGrp="1"/>
          </p:cNvSpPr>
          <p:nvPr>
            <p:ph type="body" idx="1"/>
          </p:nvPr>
        </p:nvSpPr>
        <p:spPr>
          <a:noFill/>
        </p:spPr>
        <p:txBody>
          <a:bodyPr/>
          <a:lstStyle/>
          <a:p>
            <a:r>
              <a:rPr lang="en-US" dirty="0">
                <a:ea typeface="ＭＳ Ｐゴシック" panose="020B0600070205080204" pitchFamily="34" charset="-128"/>
              </a:rPr>
              <a:t>Users from all over the world tell us how they are using the Tool Box as a resource for their community change efforts. Here are a few</a:t>
            </a:r>
            <a:r>
              <a:rPr lang="en-US" baseline="0" dirty="0">
                <a:ea typeface="ＭＳ Ｐゴシック" panose="020B0600070205080204" pitchFamily="34" charset="-128"/>
              </a:rPr>
              <a:t> quotes from the Guestbook about groups that are using free Community Tool Box resources i</a:t>
            </a:r>
            <a:r>
              <a:rPr lang="en-US" dirty="0">
                <a:ea typeface="ＭＳ Ｐゴシック" panose="020B0600070205080204" pitchFamily="34" charset="-128"/>
              </a:rPr>
              <a:t>n their training</a:t>
            </a:r>
            <a:r>
              <a:rPr lang="en-US" baseline="0" dirty="0">
                <a:ea typeface="ＭＳ Ｐゴシック" panose="020B0600070205080204" pitchFamily="34" charset="-128"/>
              </a:rPr>
              <a:t> and technical assistance.</a:t>
            </a:r>
            <a:endParaRPr lang="en-US" dirty="0">
              <a:ea typeface="ＭＳ Ｐゴシック" panose="020B0600070205080204" pitchFamily="34" charset="-128"/>
            </a:endParaRPr>
          </a:p>
        </p:txBody>
      </p:sp>
      <p:sp>
        <p:nvSpPr>
          <p:cNvPr id="66564" name="Slide Number Placeholder 3"/>
          <p:cNvSpPr>
            <a:spLocks noGrp="1"/>
          </p:cNvSpPr>
          <p:nvPr>
            <p:ph type="sldNum" sz="quarter" idx="5"/>
          </p:nvPr>
        </p:nvSpPr>
        <p:spPr>
          <a:noFill/>
        </p:spPr>
        <p:txBody>
          <a:bodyPr/>
          <a:lstStyle>
            <a:lvl1pPr defTabSz="9239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B820EB71-AF73-475C-BC09-11B1FCB63DD0}" type="slidenum">
              <a:rPr lang="en-US">
                <a:solidFill>
                  <a:prstClr val="black"/>
                </a:solidFill>
                <a:latin typeface="Calibri" panose="020F0502020204030204" pitchFamily="34" charset="0"/>
              </a:rPr>
              <a:pPr eaLnBrk="1" hangingPunct="1"/>
              <a:t>16</a:t>
            </a:fld>
            <a:endParaRPr 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6890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Table of Contents</a:t>
            </a:r>
            <a:r>
              <a:rPr lang="en-US" baseline="0" dirty="0"/>
              <a:t> within the Community Tool Box provides an encyclopedia of sorts, walking users through practical, step-by-step guidance in community building skills. Containing more than 46 chapters and 340 sections, the Community Tool Box covers the span of community-building work, from community assessment, to promoting participation, to sustaining efforts over time.</a:t>
            </a:r>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17</a:t>
            </a:fld>
            <a:endParaRPr lang="en-US"/>
          </a:p>
        </p:txBody>
      </p:sp>
    </p:spTree>
    <p:extLst>
      <p:ext uri="{BB962C8B-B14F-4D97-AF65-F5344CB8AC3E}">
        <p14:creationId xmlns:p14="http://schemas.microsoft.com/office/powerpoint/2010/main" val="1236371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if you click</a:t>
            </a:r>
            <a:r>
              <a:rPr lang="en-US" baseline="0" dirty="0"/>
              <a:t> into Chapter 3 from the Community Tool Box on Community Assessment, you will see sections providing how-to guidance for skills related to assessment such as conducting listening sessions, collecting information about the problem, conducting focus groups, conducting concerns surveys and SWOT Analyses, using GIS, PhotoVoice, Small Area Analysis, and other methods. </a:t>
            </a:r>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18</a:t>
            </a:fld>
            <a:endParaRPr lang="en-US"/>
          </a:p>
        </p:txBody>
      </p:sp>
    </p:spTree>
    <p:extLst>
      <p:ext uri="{BB962C8B-B14F-4D97-AF65-F5344CB8AC3E}">
        <p14:creationId xmlns:p14="http://schemas.microsoft.com/office/powerpoint/2010/main" val="1495334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noFill/>
        </p:spPr>
      </p:sp>
      <p:sp>
        <p:nvSpPr>
          <p:cNvPr id="60419" name="Notes Placeholder 2"/>
          <p:cNvSpPr>
            <a:spLocks noGrp="1"/>
          </p:cNvSpPr>
          <p:nvPr>
            <p:ph type="body" idx="1"/>
          </p:nvPr>
        </p:nvSpPr>
        <p:spPr>
          <a:noFill/>
        </p:spPr>
        <p:txBody>
          <a:bodyPr/>
          <a:lstStyle/>
          <a:p>
            <a:pPr eaLnBrk="1" hangingPunct="1">
              <a:spcBef>
                <a:spcPct val="0"/>
              </a:spcBef>
            </a:pPr>
            <a:r>
              <a:rPr lang="en-US" dirty="0">
                <a:ea typeface="ＭＳ Ｐゴシック" panose="020B0600070205080204" pitchFamily="34" charset="-128"/>
              </a:rPr>
              <a:t>The heart of the Tool Box is open source tools for learning how to</a:t>
            </a:r>
            <a:r>
              <a:rPr lang="en-US" baseline="0" dirty="0">
                <a:ea typeface="ＭＳ Ｐゴシック" panose="020B0600070205080204" pitchFamily="34" charset="-128"/>
              </a:rPr>
              <a:t> take action. The focus is on sixteen core competencies for how to do the work. For instance…</a:t>
            </a:r>
            <a:endParaRPr lang="en-US" dirty="0">
              <a:ea typeface="ＭＳ Ｐゴシック" panose="020B0600070205080204" pitchFamily="34" charset="-128"/>
            </a:endParaRPr>
          </a:p>
        </p:txBody>
      </p:sp>
      <p:sp>
        <p:nvSpPr>
          <p:cNvPr id="60420" name="Slide Number Placeholder 3"/>
          <p:cNvSpPr txBox="1">
            <a:spLocks noGrp="1"/>
          </p:cNvSpPr>
          <p:nvPr/>
        </p:nvSpPr>
        <p:spPr bwMode="auto">
          <a:xfrm>
            <a:off x="3970634" y="8829662"/>
            <a:ext cx="3038161" cy="465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6" tIns="46588" rIns="93176" bIns="46588" anchor="b"/>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r"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pPr>
            <a:fld id="{249D190A-C7CA-451E-BDA9-8951926E2036}" type="slidenum">
              <a:rPr lang="en-US" sz="1200">
                <a:solidFill>
                  <a:prstClr val="black"/>
                </a:solidFill>
                <a:latin typeface="Calibri" panose="020F0502020204030204" pitchFamily="34" charset="0"/>
              </a:rPr>
              <a:pPr eaLnBrk="1" fontAlgn="base" hangingPunct="1">
                <a:spcBef>
                  <a:spcPct val="0"/>
                </a:spcBef>
                <a:spcAft>
                  <a:spcPct val="0"/>
                </a:spcAft>
              </a:pPr>
              <a:t>23</a:t>
            </a:fld>
            <a:endParaRPr lang="en-US" sz="1200">
              <a:solidFill>
                <a:prstClr val="black"/>
              </a:solidFill>
              <a:latin typeface="Calibri" panose="020F0502020204030204" pitchFamily="34" charset="0"/>
            </a:endParaRPr>
          </a:p>
        </p:txBody>
      </p:sp>
    </p:spTree>
    <p:extLst>
      <p:ext uri="{BB962C8B-B14F-4D97-AF65-F5344CB8AC3E}">
        <p14:creationId xmlns:p14="http://schemas.microsoft.com/office/powerpoint/2010/main" val="4189625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It is a pleasure</a:t>
            </a:r>
            <a:r>
              <a:rPr lang="en-US" baseline="0" dirty="0"/>
              <a:t> to join you today, and to share with you some online, open-source resources for building capacity to support citizen engagement.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56D6C-B108-4F93-A26C-737D2E253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5468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this illustrative  toolkit from the CTB is for “developing</a:t>
            </a:r>
            <a:r>
              <a:rPr lang="en-US" baseline="0" dirty="0"/>
              <a:t> strategic and action plans.” It provides an </a:t>
            </a:r>
            <a:r>
              <a:rPr lang="en-US" u="sng" baseline="0" dirty="0"/>
              <a:t>outline</a:t>
            </a:r>
            <a:r>
              <a:rPr lang="en-US" baseline="0" dirty="0"/>
              <a:t> for key activities or tasks , and links to how-to information to support implementation. For instance, …</a:t>
            </a:r>
          </a:p>
          <a:p>
            <a:endParaRPr lang="en-US" baseline="0" dirty="0"/>
          </a:p>
          <a:p>
            <a:r>
              <a:rPr lang="en-US" baseline="0" dirty="0"/>
              <a:t>Also, by clicking on the ‘</a:t>
            </a:r>
            <a:r>
              <a:rPr lang="en-US" u="sng" baseline="0" dirty="0"/>
              <a:t>Examples</a:t>
            </a:r>
            <a:r>
              <a:rPr lang="en-US" baseline="0" dirty="0"/>
              <a:t>” tab (top right), the user can find </a:t>
            </a:r>
            <a:r>
              <a:rPr lang="en-US" dirty="0"/>
              <a:t>examples of strategic plans developed for different issues, at</a:t>
            </a:r>
            <a:r>
              <a:rPr lang="en-US" baseline="0" dirty="0"/>
              <a:t> different levels, in different contexts. The aim of the examples is to promote generalization of these tasks to the variety of places and situations in which people do their work.</a:t>
            </a:r>
            <a:endParaRPr lang="en-US" dirty="0"/>
          </a:p>
        </p:txBody>
      </p:sp>
      <p:sp>
        <p:nvSpPr>
          <p:cNvPr id="4" name="Slide Number Placeholder 3"/>
          <p:cNvSpPr>
            <a:spLocks noGrp="1"/>
          </p:cNvSpPr>
          <p:nvPr>
            <p:ph type="sldNum" sz="quarter" idx="10"/>
          </p:nvPr>
        </p:nvSpPr>
        <p:spPr/>
        <p:txBody>
          <a:bodyPr/>
          <a:lstStyle/>
          <a:p>
            <a:pPr>
              <a:defRPr/>
            </a:pPr>
            <a:fld id="{CD74B5C8-FC91-4B16-A48C-9FD9ECC511A7}"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4236633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toolkit has real-world</a:t>
            </a:r>
            <a:r>
              <a:rPr lang="en-US" baseline="0" dirty="0"/>
              <a:t> examples that help users see how the competency has been implemented in different contexts, on different issues, and at different levels. For example, this toolkit features examples of the process of strategic and action plans from communities from Kansas to Kenya; and on different issues such as decreasing disparities, preventing violence, global immunization strategy, and developing a plan for assuring clean drinking water.</a:t>
            </a:r>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25</a:t>
            </a:fld>
            <a:endParaRPr lang="en-US"/>
          </a:p>
        </p:txBody>
      </p:sp>
    </p:spTree>
    <p:extLst>
      <p:ext uri="{BB962C8B-B14F-4D97-AF65-F5344CB8AC3E}">
        <p14:creationId xmlns:p14="http://schemas.microsoft.com/office/powerpoint/2010/main" val="237586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Another way the resources are organized are through a </a:t>
            </a:r>
            <a:r>
              <a:rPr lang="en-US" sz="1200" b="0" i="0" u="none" strike="noStrike" kern="1200" dirty="0">
                <a:solidFill>
                  <a:schemeClr val="tx1"/>
                </a:solidFill>
                <a:effectLst/>
                <a:latin typeface="+mn-lt"/>
                <a:ea typeface="+mn-ea"/>
                <a:cs typeface="+mn-cs"/>
                <a:hlinkClick r:id="rId3"/>
              </a:rPr>
              <a:t>Troubleshooting Guide</a:t>
            </a:r>
            <a:r>
              <a:rPr lang="en-US" sz="1200" b="0" i="0" u="none" strike="noStrike" kern="1200" baseline="0" dirty="0">
                <a:solidFill>
                  <a:schemeClr val="tx1"/>
                </a:solidFill>
                <a:effectLst/>
                <a:latin typeface="+mn-lt"/>
                <a:ea typeface="+mn-ea"/>
                <a:cs typeface="+mn-cs"/>
              </a:rPr>
              <a:t> that helps to structure technical support.</a:t>
            </a:r>
            <a:r>
              <a:rPr lang="en-US" sz="1200" b="0" i="0" u="none" strike="noStrike" kern="1200" dirty="0">
                <a:solidFill>
                  <a:schemeClr val="tx1"/>
                </a:solidFill>
                <a:effectLst/>
                <a:latin typeface="+mn-lt"/>
                <a:ea typeface="+mn-ea"/>
                <a:cs typeface="+mn-cs"/>
              </a:rPr>
              <a:t> Sometimes users seek guidance because they have run into a barrier or dilemma in their work. Using the Troubleshooting</a:t>
            </a:r>
            <a:r>
              <a:rPr lang="en-US" sz="1200" b="0" i="0" u="none" strike="noStrike" kern="1200" baseline="0" dirty="0">
                <a:solidFill>
                  <a:schemeClr val="tx1"/>
                </a:solidFill>
                <a:effectLst/>
                <a:latin typeface="+mn-lt"/>
                <a:ea typeface="+mn-ea"/>
                <a:cs typeface="+mn-cs"/>
              </a:rPr>
              <a:t> Guide, users can</a:t>
            </a:r>
            <a:r>
              <a:rPr lang="en-US" sz="1200" b="0" i="0" kern="1200" dirty="0">
                <a:solidFill>
                  <a:schemeClr val="tx1"/>
                </a:solidFill>
                <a:effectLst/>
                <a:latin typeface="+mn-lt"/>
                <a:ea typeface="+mn-ea"/>
                <a:cs typeface="+mn-cs"/>
              </a:rPr>
              <a:t> see common problems faced by those doing this work, and supports for addressing them. The Troubleshooting Guides are particularly helpful to those providing technical assistance</a:t>
            </a:r>
            <a:r>
              <a:rPr lang="en-US" sz="1200" b="0" i="0" kern="1200" baseline="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26</a:t>
            </a:fld>
            <a:endParaRPr lang="en-US"/>
          </a:p>
        </p:txBody>
      </p:sp>
    </p:spTree>
    <p:extLst>
      <p:ext uri="{BB962C8B-B14F-4D97-AF65-F5344CB8AC3E}">
        <p14:creationId xmlns:p14="http://schemas.microsoft.com/office/powerpoint/2010/main" val="3964417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instance, this troubleshooting guide offers a situational assessment with reflection questions and links to supports for considering how to best face opposition or conflict. These questions then help users reach into more detailed how-to guidance for any area in which they feel they could use additional support. </a:t>
            </a:r>
            <a:endParaRPr lang="en-US" dirty="0"/>
          </a:p>
          <a:p>
            <a:r>
              <a:rPr lang="en-US" dirty="0"/>
              <a:t>These toolkits and troubleshooting</a:t>
            </a:r>
            <a:r>
              <a:rPr lang="en-US" baseline="0" dirty="0"/>
              <a:t> guides are illustrations of open source content freely available in the CTB. These can be curated, or selected for, and then “mashed up” with other tools from other sources and partners.</a:t>
            </a:r>
            <a:endParaRPr lang="en-US" dirty="0"/>
          </a:p>
        </p:txBody>
      </p:sp>
      <p:sp>
        <p:nvSpPr>
          <p:cNvPr id="4" name="Slide Number Placeholder 3"/>
          <p:cNvSpPr>
            <a:spLocks noGrp="1"/>
          </p:cNvSpPr>
          <p:nvPr>
            <p:ph type="sldNum" sz="quarter" idx="10"/>
          </p:nvPr>
        </p:nvSpPr>
        <p:spPr/>
        <p:txBody>
          <a:bodyPr/>
          <a:lstStyle/>
          <a:p>
            <a:pPr>
              <a:defRPr/>
            </a:pPr>
            <a:fld id="{CD74B5C8-FC91-4B16-A48C-9FD9ECC511A7}"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1294737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this shows the </a:t>
            </a:r>
            <a:r>
              <a:rPr lang="en-US" sz="1200" b="0" i="0" kern="1200" baseline="0" dirty="0">
                <a:solidFill>
                  <a:schemeClr val="tx1"/>
                </a:solidFill>
                <a:effectLst/>
                <a:latin typeface="+mn-lt"/>
                <a:ea typeface="+mn-ea"/>
                <a:cs typeface="+mn-cs"/>
              </a:rPr>
              <a:t>free </a:t>
            </a:r>
            <a:r>
              <a:rPr lang="en-US" sz="1200" b="0" i="0" u="none" strike="noStrike" kern="1200" dirty="0">
                <a:solidFill>
                  <a:schemeClr val="tx1"/>
                </a:solidFill>
                <a:effectLst/>
                <a:latin typeface="+mn-lt"/>
                <a:ea typeface="+mn-ea"/>
                <a:cs typeface="+mn-cs"/>
                <a:hlinkClick r:id="rId3"/>
              </a:rPr>
              <a:t>Ask an Advisor</a:t>
            </a:r>
            <a:r>
              <a:rPr lang="en-US" sz="1200" b="0" i="0" u="none" strike="noStrike" kern="1200" baseline="0" dirty="0">
                <a:solidFill>
                  <a:schemeClr val="tx1"/>
                </a:solidFill>
                <a:effectLst/>
                <a:latin typeface="+mn-lt"/>
                <a:ea typeface="+mn-ea"/>
                <a:cs typeface="+mn-cs"/>
              </a:rPr>
              <a:t> service available through the CTB; where</a:t>
            </a:r>
            <a:r>
              <a:rPr lang="en-US" sz="1200" b="0" i="0" kern="1200" dirty="0">
                <a:solidFill>
                  <a:schemeClr val="tx1"/>
                </a:solidFill>
                <a:effectLst/>
                <a:latin typeface="+mn-lt"/>
                <a:ea typeface="+mn-ea"/>
                <a:cs typeface="+mn-cs"/>
              </a:rPr>
              <a:t> people can submit questions to seek guidance from experienced people and experts about issues relevant to their work, and can</a:t>
            </a:r>
            <a:r>
              <a:rPr lang="en-US" sz="1200" b="0" i="0" kern="1200" baseline="0" dirty="0">
                <a:solidFill>
                  <a:schemeClr val="tx1"/>
                </a:solidFill>
                <a:effectLst/>
                <a:latin typeface="+mn-lt"/>
                <a:ea typeface="+mn-ea"/>
                <a:cs typeface="+mn-cs"/>
              </a:rPr>
              <a:t> browse past questions and answers to learn from the experiences of others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29</a:t>
            </a:fld>
            <a:endParaRPr lang="en-US"/>
          </a:p>
        </p:txBody>
      </p:sp>
    </p:spTree>
    <p:extLst>
      <p:ext uri="{BB962C8B-B14F-4D97-AF65-F5344CB8AC3E}">
        <p14:creationId xmlns:p14="http://schemas.microsoft.com/office/powerpoint/2010/main" val="672049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Black" pitchFamily="34" charset="0"/>
              </a:rPr>
              <a:t>The Tool Box offers a unique opportunity to lift up stories of community innovation from around the nation and around the world.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56D6C-B108-4F93-A26C-737D2E253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7152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Black" pitchFamily="34" charset="0"/>
              </a:rPr>
              <a:t>The competition made it possible for people around the world to share what works and to inspire others to take action. We received stories from 342 applicants</a:t>
            </a:r>
            <a:r>
              <a:rPr lang="en-US" baseline="0" dirty="0">
                <a:latin typeface="Arial Black" pitchFamily="34" charset="0"/>
              </a:rPr>
              <a:t> around the US and around the world. For example, community members working in a Kenyan resettlement village to increase access to clean drinking water after post-election violence, and people working to enhance access to healthy, affordable food through produce gleaning and rooftop gardens in Washington, DC.</a:t>
            </a:r>
          </a:p>
          <a:p>
            <a:endParaRPr lang="en-US" baseline="0" dirty="0">
              <a:latin typeface="Arial Black" pitchFamily="34" charset="0"/>
            </a:endParaRPr>
          </a:p>
          <a:p>
            <a:r>
              <a:rPr lang="en-US" baseline="0" dirty="0">
                <a:latin typeface="Arial Black" pitchFamily="34" charset="0"/>
              </a:rPr>
              <a:t>The Tool Box offers a unique opportunity to lift up stories of community innovation from around the nation and around the world.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56D6C-B108-4F93-A26C-737D2E253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7387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Language translation and cultural adaptation has been an ongoing goal for</a:t>
            </a:r>
            <a:r>
              <a:rPr lang="en-US" baseline="0" dirty="0"/>
              <a:t> further development of the Community Tool Box. </a:t>
            </a:r>
            <a:r>
              <a:rPr lang="en-US" dirty="0"/>
              <a:t>To help assure access, the thousands of pages of the</a:t>
            </a:r>
            <a:r>
              <a:rPr lang="en-US" baseline="0" dirty="0"/>
              <a:t> </a:t>
            </a:r>
            <a:r>
              <a:rPr lang="en-US" dirty="0"/>
              <a:t>Community</a:t>
            </a:r>
            <a:r>
              <a:rPr lang="en-US" baseline="0" dirty="0"/>
              <a:t> Tool Box have been translated and culturally adapted for Spanish, and also partially for Arabic. Additionally, </a:t>
            </a:r>
            <a:r>
              <a:rPr lang="en-US" sz="1200" kern="1200" dirty="0">
                <a:solidFill>
                  <a:schemeClr val="tx1"/>
                </a:solidFill>
                <a:effectLst/>
                <a:latin typeface="+mn-lt"/>
                <a:ea typeface="+mn-ea"/>
                <a:cs typeface="+mn-cs"/>
              </a:rPr>
              <a:t>being translated into French, Mandarin, Russian,</a:t>
            </a:r>
            <a:r>
              <a:rPr lang="en-US" sz="1200" kern="1200" baseline="0" dirty="0">
                <a:solidFill>
                  <a:schemeClr val="tx1"/>
                </a:solidFill>
                <a:effectLst/>
                <a:latin typeface="+mn-lt"/>
                <a:ea typeface="+mn-ea"/>
                <a:cs typeface="+mn-cs"/>
              </a:rPr>
              <a:t> and Portuguese.</a:t>
            </a:r>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are always looking for partners for translation and cultural adaptation to make these open source resources available to people we will never meet, in places we will never be.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D74B5C8-FC91-4B16-A48C-9FD9ECC511A7}"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2352137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are working to implement a responsive design, to ensure enhanced access for people coming to the site via tablets and mobile devices, which will further enhance global and just-in-time access to tools.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56D6C-B108-4F93-A26C-737D2E253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76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have experience partnering</a:t>
            </a:r>
            <a:r>
              <a:rPr lang="en-US" baseline="0" dirty="0"/>
              <a:t> with groups working to build capacity at scale through what we call “mashups,” which is essentially </a:t>
            </a:r>
            <a:r>
              <a:rPr lang="en-US" dirty="0"/>
              <a:t>web-based resources for taking action. Content is drawn from different sources, and organized around a shared framework for action.</a:t>
            </a:r>
            <a:r>
              <a:rPr lang="en-US" baseline="0" dirty="0"/>
              <a:t> </a:t>
            </a:r>
          </a:p>
          <a:p>
            <a:endParaRPr lang="en-US" dirty="0"/>
          </a:p>
          <a:p>
            <a:r>
              <a:rPr lang="en-US" dirty="0"/>
              <a:t>Our Centre</a:t>
            </a:r>
            <a:r>
              <a:rPr lang="en-US" baseline="0" dirty="0"/>
              <a:t> has worked with a variety of partners to create mash-ups on their websites ,ones that fit their frameworks for action and resources they have developed for those with whom they are working. </a:t>
            </a:r>
          </a:p>
          <a:p>
            <a:endParaRPr lang="en-US" baseline="0" dirty="0"/>
          </a:p>
          <a:p>
            <a:r>
              <a:rPr lang="en-US" baseline="0" dirty="0"/>
              <a:t>These partner logos represent a handful of groups we have worked with to make available customized links into relevant resources for their large-scale change efforts.</a:t>
            </a:r>
          </a:p>
          <a:p>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35</a:t>
            </a:fld>
            <a:endParaRPr lang="en-US"/>
          </a:p>
        </p:txBody>
      </p:sp>
    </p:spTree>
    <p:extLst>
      <p:ext uri="{BB962C8B-B14F-4D97-AF65-F5344CB8AC3E}">
        <p14:creationId xmlns:p14="http://schemas.microsoft.com/office/powerpoint/2010/main" val="985245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Several core values and assumptions guide our work</a:t>
            </a:r>
            <a:r>
              <a:rPr lang="en-US" baseline="0" dirty="0"/>
              <a:t>. First, justice requires </a:t>
            </a:r>
            <a:r>
              <a:rPr lang="en-US" b="1" baseline="0" dirty="0"/>
              <a:t>conditions</a:t>
            </a:r>
            <a:r>
              <a:rPr lang="en-US" baseline="0" dirty="0"/>
              <a:t> for human development. This takes collaborative action for working together across sectors to address development challenges. There is a need for competence in a diverse and distributed workforce – people taking action in countries and communities worldwide. Although there are numerous calls for taking action, capacity is often limited.</a:t>
            </a:r>
            <a:endParaRPr lang="en-US" dirty="0"/>
          </a:p>
          <a:p>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t>3</a:t>
            </a:fld>
            <a:endParaRPr lang="en-US"/>
          </a:p>
        </p:txBody>
      </p:sp>
    </p:spTree>
    <p:extLst>
      <p:ext uri="{BB962C8B-B14F-4D97-AF65-F5344CB8AC3E}">
        <p14:creationId xmlns:p14="http://schemas.microsoft.com/office/powerpoint/2010/main" val="264912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noFill/>
        </p:spPr>
      </p:sp>
      <p:sp>
        <p:nvSpPr>
          <p:cNvPr id="70659" name="Notes Placeholder 2"/>
          <p:cNvSpPr>
            <a:spLocks noGrp="1"/>
          </p:cNvSpPr>
          <p:nvPr>
            <p:ph type="body" idx="1"/>
          </p:nvPr>
        </p:nvSpPr>
        <p:spPr>
          <a:noFill/>
        </p:spPr>
        <p:txBody>
          <a:bodyPr/>
          <a:lstStyle/>
          <a:p>
            <a:r>
              <a:rPr lang="en-US">
                <a:ea typeface="ＭＳ Ｐゴシック" panose="020B0600070205080204" pitchFamily="34" charset="-128"/>
              </a:rPr>
              <a:t>More than 12,000 inbound links to the Tool Box. One example of this: Healthy People 2020. Linking into how-to supports for each phase of their MAP-IT process (e.g., for Mobilizing, Assessing, Planning, etc.)</a:t>
            </a:r>
          </a:p>
        </p:txBody>
      </p:sp>
      <p:sp>
        <p:nvSpPr>
          <p:cNvPr id="70660" name="Slide Number Placeholder 3"/>
          <p:cNvSpPr>
            <a:spLocks noGrp="1"/>
          </p:cNvSpPr>
          <p:nvPr>
            <p:ph type="sldNum" sz="quarter" idx="5"/>
          </p:nvPr>
        </p:nvSpPr>
        <p:spPr>
          <a:noFill/>
        </p:spPr>
        <p:txBody>
          <a:bodyPr/>
          <a:lstStyle>
            <a:lvl1pPr defTabSz="9239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14757E7-7EF3-48FA-9EBB-6E945A9AF2A3}"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47368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noFill/>
        </p:spPr>
      </p:sp>
      <p:sp>
        <p:nvSpPr>
          <p:cNvPr id="71683" name="Notes Placeholder 2"/>
          <p:cNvSpPr>
            <a:spLocks noGrp="1"/>
          </p:cNvSpPr>
          <p:nvPr>
            <p:ph type="body" idx="1"/>
          </p:nvPr>
        </p:nvSpPr>
        <p:spPr>
          <a:noFill/>
        </p:spPr>
        <p:txBody>
          <a:bodyPr/>
          <a:lstStyle/>
          <a:p>
            <a:pPr eaLnBrk="1" hangingPunct="1">
              <a:spcBef>
                <a:spcPct val="0"/>
              </a:spcBef>
            </a:pPr>
            <a:endParaRPr lang="en-US">
              <a:ea typeface="ＭＳ Ｐゴシック" panose="020B0600070205080204" pitchFamily="34" charset="-128"/>
            </a:endParaRPr>
          </a:p>
        </p:txBody>
      </p:sp>
      <p:sp>
        <p:nvSpPr>
          <p:cNvPr id="71684" name="Slide Number Placeholder 3"/>
          <p:cNvSpPr>
            <a:spLocks noGrp="1"/>
          </p:cNvSpPr>
          <p:nvPr>
            <p:ph type="sldNum" sz="quarter" idx="5"/>
          </p:nvPr>
        </p:nvSpPr>
        <p:spPr>
          <a:noFill/>
        </p:spPr>
        <p:txBody>
          <a:bodyPr/>
          <a:lstStyle>
            <a:lvl1pPr defTabSz="9239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40CF12AD-452C-40F2-873A-91C82A98123A}"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897831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noFill/>
        </p:spPr>
      </p:sp>
      <p:sp>
        <p:nvSpPr>
          <p:cNvPr id="75779" name="Notes Placeholder 2"/>
          <p:cNvSpPr>
            <a:spLocks noGrp="1"/>
          </p:cNvSpPr>
          <p:nvPr>
            <p:ph type="body" idx="1"/>
          </p:nvPr>
        </p:nvSpPr>
        <p:spPr>
          <a:noFill/>
        </p:spPr>
        <p:txBody>
          <a:bodyPr/>
          <a:lstStyle/>
          <a:p>
            <a:pPr marL="0" indent="0">
              <a:buFont typeface="Arial" charset="0"/>
              <a:buNone/>
              <a:defRPr/>
            </a:pPr>
            <a:r>
              <a:rPr lang="en-US" i="0" dirty="0">
                <a:ea typeface="ＭＳ Ｐゴシック" panose="020B0600070205080204" pitchFamily="34" charset="-128"/>
              </a:rPr>
              <a:t>Questions? </a:t>
            </a:r>
            <a:r>
              <a:rPr lang="en-US" sz="1200" i="0" dirty="0"/>
              <a:t>How might you use the Community Tool Box and related online tools to help support your efforts?</a:t>
            </a:r>
            <a:r>
              <a:rPr lang="en-US" sz="1200" i="0" baseline="0" dirty="0"/>
              <a:t> </a:t>
            </a:r>
            <a:r>
              <a:rPr lang="en-US" sz="1200" i="0" dirty="0">
                <a:ea typeface="ＭＳ Ｐゴシック" pitchFamily="34" charset="-128"/>
              </a:rPr>
              <a:t>Do you see opportunities for collaboration?</a:t>
            </a:r>
          </a:p>
          <a:p>
            <a:endParaRPr lang="en-US" dirty="0">
              <a:ea typeface="ＭＳ Ｐゴシック" panose="020B0600070205080204" pitchFamily="34" charset="-128"/>
            </a:endParaRPr>
          </a:p>
        </p:txBody>
      </p:sp>
      <p:sp>
        <p:nvSpPr>
          <p:cNvPr id="75780" name="Slide Number Placeholder 3"/>
          <p:cNvSpPr>
            <a:spLocks noGrp="1"/>
          </p:cNvSpPr>
          <p:nvPr>
            <p:ph type="sldNum" sz="quarter" idx="5"/>
          </p:nvPr>
        </p:nvSpPr>
        <p:spPr>
          <a:noFill/>
        </p:spPr>
        <p:txBody>
          <a:bodyPr/>
          <a:lstStyle>
            <a:lvl1pPr defTabSz="9239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F77D579-858C-4AA0-B703-D27FD518E6FF}"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59364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information, please visit the Community Tool Box.</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F56D6C-B108-4F93-A26C-737D2E253EE8}"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93076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a:noFill/>
        </p:spPr>
      </p:sp>
      <p:sp>
        <p:nvSpPr>
          <p:cNvPr id="76803" name="Rectangle 3"/>
          <p:cNvSpPr>
            <a:spLocks noGrp="1"/>
          </p:cNvSpPr>
          <p:nvPr>
            <p:ph type="body" idx="1"/>
          </p:nvPr>
        </p:nvSpPr>
        <p:spPr>
          <a:noFill/>
        </p:spPr>
        <p:txBody>
          <a:bodyPr/>
          <a:lstStyle/>
          <a:p>
            <a:endParaRPr lang="en-US">
              <a:ea typeface="ＭＳ Ｐゴシック" panose="020B0600070205080204" pitchFamily="34" charset="-128"/>
            </a:endParaRPr>
          </a:p>
        </p:txBody>
      </p:sp>
    </p:spTree>
    <p:extLst>
      <p:ext uri="{BB962C8B-B14F-4D97-AF65-F5344CB8AC3E}">
        <p14:creationId xmlns:p14="http://schemas.microsoft.com/office/powerpoint/2010/main" val="2254916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DF140-331D-486F-B5E6-4ECE155B9C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3718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dirty="0"/>
              <a:t>LiveWell envisions Douglas County “communities where we all thrive.”</a:t>
            </a:r>
          </a:p>
          <a:p>
            <a:pPr marL="0" indent="0">
              <a:buNone/>
            </a:pPr>
            <a:r>
              <a:rPr lang="en-US" sz="1200" b="0" dirty="0"/>
              <a:t>Our Mission in this work is “Leading a movement to build communities that support the health and well-being of all.”</a:t>
            </a:r>
          </a:p>
          <a:p>
            <a:endParaRPr lang="en-US" dirty="0"/>
          </a:p>
        </p:txBody>
      </p:sp>
    </p:spTree>
    <p:extLst>
      <p:ext uri="{BB962C8B-B14F-4D97-AF65-F5344CB8AC3E}">
        <p14:creationId xmlns:p14="http://schemas.microsoft.com/office/powerpoint/2010/main" val="1640579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LiveWell</a:t>
            </a:r>
            <a:r>
              <a:rPr lang="en-US" dirty="0"/>
              <a:t> is proud to be continuing to lead the “Healthy Built Environment” and “Healthy Food for All” areas of the Community Health Plan. </a:t>
            </a:r>
          </a:p>
          <a:p>
            <a:endParaRPr lang="en-US" dirty="0"/>
          </a:p>
          <a:p>
            <a:r>
              <a:rPr lang="en-US" dirty="0" err="1"/>
              <a:t>LiveWell</a:t>
            </a:r>
            <a:r>
              <a:rPr lang="en-US" dirty="0"/>
              <a:t> work groups include: </a:t>
            </a:r>
            <a:br>
              <a:rPr lang="en-US" dirty="0"/>
            </a:br>
            <a:r>
              <a:rPr lang="en-US" dirty="0"/>
              <a:t>Healthy Built Environment</a:t>
            </a:r>
          </a:p>
          <a:p>
            <a:r>
              <a:rPr lang="en-US" dirty="0"/>
              <a:t>Healthy Food for All</a:t>
            </a:r>
          </a:p>
          <a:p>
            <a:r>
              <a:rPr lang="en-US" dirty="0"/>
              <a:t>Healthy Kids</a:t>
            </a:r>
          </a:p>
          <a:p>
            <a:r>
              <a:rPr lang="en-US" dirty="0" err="1"/>
              <a:t>WorkWell</a:t>
            </a:r>
            <a:r>
              <a:rPr lang="en-US" dirty="0"/>
              <a:t> Douglas County</a:t>
            </a:r>
          </a:p>
          <a:p>
            <a:r>
              <a:rPr lang="en-US" dirty="0"/>
              <a:t>Tobacco-free Living</a:t>
            </a:r>
          </a:p>
          <a:p>
            <a:r>
              <a:rPr lang="en-US" dirty="0"/>
              <a:t>Sexual Violence Prevention</a:t>
            </a:r>
          </a:p>
          <a:p>
            <a:endParaRPr lang="en-US" dirty="0"/>
          </a:p>
          <a:p>
            <a:r>
              <a:rPr lang="en-US" dirty="0" err="1"/>
              <a:t>LiveWell</a:t>
            </a:r>
            <a:r>
              <a:rPr lang="en-US" dirty="0"/>
              <a:t> has worked with the Health Department, the Sexual Trauma and Abuse Care Center, and local community residents to form work groups to address tobacco use and sexual violence prevention, which helped our community be competitive for bringing in funds to support efforts in those areas. </a:t>
            </a:r>
            <a:r>
              <a:rPr lang="en-US" dirty="0" err="1"/>
              <a:t>LiveWell</a:t>
            </a:r>
            <a:r>
              <a:rPr lang="en-US" dirty="0"/>
              <a:t> will continue to utilize multi-sectoral partnerships to respond to emergent community opportunities and needs, and leverage funds for our community. </a:t>
            </a:r>
          </a:p>
          <a:p>
            <a:endParaRPr lang="en-US" dirty="0"/>
          </a:p>
          <a:p>
            <a:r>
              <a:rPr lang="en-US" dirty="0"/>
              <a:t>The Sexual Violence Prevention work group has wrapped up an assessment on the risk and protective factors for sexual violence and is planning for improvement. </a:t>
            </a:r>
          </a:p>
          <a:p>
            <a:endParaRPr lang="en-US" dirty="0"/>
          </a:p>
        </p:txBody>
      </p:sp>
    </p:spTree>
    <p:extLst>
      <p:ext uri="{BB962C8B-B14F-4D97-AF65-F5344CB8AC3E}">
        <p14:creationId xmlns:p14="http://schemas.microsoft.com/office/powerpoint/2010/main" val="3720297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200" dirty="0">
                <a:latin typeface="+mn-lt"/>
              </a:rPr>
              <a:t>LiveWell is working to end hunger in Douglas County (Kelsey serves as Chair of this work group). </a:t>
            </a:r>
          </a:p>
          <a:p>
            <a:pPr>
              <a:spcBef>
                <a:spcPts val="0"/>
              </a:spcBef>
            </a:pPr>
            <a:endParaRPr lang="en-US" sz="1200" dirty="0">
              <a:latin typeface="+mn-lt"/>
            </a:endParaRPr>
          </a:p>
          <a:p>
            <a:pPr>
              <a:spcBef>
                <a:spcPts val="0"/>
              </a:spcBef>
            </a:pPr>
            <a:r>
              <a:rPr lang="en-US" sz="1200" dirty="0">
                <a:latin typeface="+mn-lt"/>
              </a:rPr>
              <a:t>Quote from client - </a:t>
            </a:r>
          </a:p>
          <a:p>
            <a:pPr>
              <a:spcBef>
                <a:spcPts val="0"/>
              </a:spcBef>
            </a:pPr>
            <a:endParaRPr lang="en-US" sz="1200" dirty="0">
              <a:latin typeface="+mn-lt"/>
            </a:endParaRPr>
          </a:p>
          <a:p>
            <a:pPr>
              <a:spcBef>
                <a:spcPts val="0"/>
              </a:spcBef>
            </a:pPr>
            <a:r>
              <a:rPr lang="en-US" sz="1200" dirty="0">
                <a:latin typeface="+mn-lt"/>
              </a:rPr>
              <a:t> “Many of the people I work with, the only reason they eat is because of places like Just Food, the LINK Kitchen, and Salvation Army. We work with quite a few people who don’ have an income at all, for whatever reason…mental illness, disability, whatever other issues come up that has caused them to be homeless. And so, for a lot of those people, the only places they can go to eat, are places like Just Food, the LINK Kitchen, and Salvation Army. Without Just Food, I have quite a few people that would probably be starving and/ or eating out of a dumpster.” </a:t>
            </a:r>
          </a:p>
          <a:p>
            <a:pPr>
              <a:spcBef>
                <a:spcPts val="0"/>
              </a:spcBef>
            </a:pPr>
            <a:r>
              <a:rPr lang="en-US" sz="1200" dirty="0">
                <a:latin typeface="+mn-lt"/>
              </a:rPr>
              <a:t>For these residents of our community, we work to ensure access to food that will fill their bellies and nourish their bodies. </a:t>
            </a:r>
          </a:p>
          <a:p>
            <a:pPr>
              <a:spcBef>
                <a:spcPts val="0"/>
              </a:spcBef>
            </a:pPr>
            <a:endParaRPr lang="en-US" sz="1200" dirty="0">
              <a:latin typeface="+mn-lt"/>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dirty="0">
                <a:latin typeface="+mn-lt"/>
              </a:rPr>
              <a:t>Speaking of the ability to access healthy food from a local pantry, a resident shared, “</a:t>
            </a:r>
            <a:r>
              <a:rPr lang="en-US" sz="1200" kern="1200" dirty="0">
                <a:solidFill>
                  <a:schemeClr val="tx1"/>
                </a:solidFill>
                <a:effectLst/>
                <a:latin typeface="+mn-lt"/>
                <a:ea typeface="+mn-ea"/>
                <a:cs typeface="+mn-cs"/>
              </a:rPr>
              <a:t>“It improves your overall quality of life. It really impacts my life.</a:t>
            </a:r>
            <a:r>
              <a:rPr lang="en-US" sz="1200" b="0" kern="1200" dirty="0">
                <a:solidFill>
                  <a:schemeClr val="tx1"/>
                </a:solidFill>
                <a:effectLst/>
                <a:latin typeface="+mn-lt"/>
                <a:ea typeface="+mn-ea"/>
                <a:cs typeface="+mn-cs"/>
              </a:rPr>
              <a:t> I don’t have to just eat Top Ramen or cans of pork and beans.”</a:t>
            </a:r>
            <a:endParaRPr lang="en-US" sz="1200" b="0" dirty="0">
              <a:latin typeface="+mn-lt"/>
            </a:endParaRPr>
          </a:p>
          <a:p>
            <a:pPr>
              <a:spcBef>
                <a:spcPts val="0"/>
              </a:spcBef>
            </a:pPr>
            <a:endParaRPr lang="en-US" sz="1200" dirty="0">
              <a:latin typeface="+mn-lt"/>
            </a:endParaRPr>
          </a:p>
          <a:p>
            <a:pPr>
              <a:spcBef>
                <a:spcPts val="0"/>
              </a:spcBef>
            </a:pPr>
            <a:r>
              <a:rPr lang="en-US" sz="1200" dirty="0">
                <a:latin typeface="+mn-lt"/>
              </a:rPr>
              <a:t>Story upon story from local residents, as well as feedback received from community surveys, led to a number of community-determined strategies for making improvements to reduce food insecurity in our Douglas County communities. These include - </a:t>
            </a:r>
          </a:p>
          <a:p>
            <a:pPr>
              <a:spcBef>
                <a:spcPts val="0"/>
              </a:spcBef>
            </a:pPr>
            <a:endPar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endParaRPr>
          </a:p>
          <a:p>
            <a:pPr marL="171450" indent="-171450">
              <a:spcBef>
                <a:spcPts val="0"/>
              </a:spcBef>
              <a:buFont typeface="Wingdings" panose="05000000000000000000" pitchFamily="2" charset="2"/>
              <a:buChar char="q"/>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Ensuring enhanced food access for populations facing transportation barriers. We are thrilled to share Just Food has acquired a vehicle to be used as a mobile food pantry, deployed to areas of most critical need. </a:t>
            </a:r>
          </a:p>
          <a:p>
            <a:pPr marL="319088" marR="0" lvl="0" indent="-319088" algn="l" defTabSz="914400" rtl="0" eaLnBrk="0" fontAlgn="base" latinLnBrk="0" hangingPunct="0">
              <a:lnSpc>
                <a:spcPct val="100000"/>
              </a:lnSpc>
              <a:spcBef>
                <a:spcPts val="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Growing food recovery practices and policies to increase the supply of safe, nourishing food to those in need</a:t>
            </a:r>
          </a:p>
          <a:p>
            <a:pPr marL="319088" marR="0" lvl="0" indent="-319088" algn="l" defTabSz="914400" rtl="0" eaLnBrk="0" fontAlgn="base" latinLnBrk="0" hangingPunct="0">
              <a:lnSpc>
                <a:spcPct val="100000"/>
              </a:lnSpc>
              <a:spcBef>
                <a:spcPts val="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Strengthening the FuelGood Healthy Pantries Initiative to promote adoption of health-promoting policies and practices in food pantries – where our most vulnerable neighbors obtain their sustenance</a:t>
            </a:r>
          </a:p>
          <a:p>
            <a:pPr marL="319088" marR="0" lvl="0" indent="-319088" algn="l" defTabSz="914400" rtl="0" eaLnBrk="0" fontAlgn="base" latinLnBrk="0" hangingPunct="0">
              <a:lnSpc>
                <a:spcPct val="100000"/>
              </a:lnSpc>
              <a:spcBef>
                <a:spcPts val="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Removing barriers to and strengthening utilization of public food assistance programs for families with children and seniors, including School breakfast, dinner, and summer meal programs; SNAP; WIC; Double Up Food Bucks; CHAMPPS; Meals on Wheels; and Commodity Supplemental Food Program for seniors</a:t>
            </a:r>
          </a:p>
          <a:p>
            <a:pPr marL="319088" marR="0" lvl="0" indent="-319088" algn="l" defTabSz="914400" rtl="0" eaLnBrk="0" fontAlgn="base" latinLnBrk="0" hangingPunct="0">
              <a:lnSpc>
                <a:spcPct val="100000"/>
              </a:lnSpc>
              <a:spcBef>
                <a:spcPts val="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Supporting advocacy efforts </a:t>
            </a:r>
          </a:p>
          <a:p>
            <a:pPr marL="319088" marR="0" lvl="0" indent="-319088" algn="l" defTabSz="914400" rtl="0" eaLnBrk="0" fontAlgn="base" latinLnBrk="0" hangingPunct="0">
              <a:lnSpc>
                <a:spcPct val="100000"/>
              </a:lnSpc>
              <a:spcBef>
                <a:spcPts val="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Extending food pantry evening/ weekend availability</a:t>
            </a:r>
          </a:p>
          <a:p>
            <a:pPr marL="319088" marR="0" lvl="0" indent="-319088" algn="l" defTabSz="914400" rtl="0" eaLnBrk="0" fontAlgn="base" latinLnBrk="0" hangingPunct="0">
              <a:lnSpc>
                <a:spcPct val="100000"/>
              </a:lnSpc>
              <a:spcBef>
                <a:spcPts val="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And growing “Hunger and Health” efforts to enhance integration of social services and health care (such as diabetes screening and self-management support at local pantries)</a:t>
            </a:r>
          </a:p>
          <a:p>
            <a:pPr marL="319088" marR="0" lvl="0" indent="-319088" algn="l" defTabSz="914400" rtl="0" eaLnBrk="0" fontAlgn="base" latinLnBrk="0" hangingPunct="0">
              <a:lnSpc>
                <a:spcPct val="100000"/>
              </a:lnSpc>
              <a:spcBef>
                <a:spcPts val="0"/>
              </a:spcBef>
              <a:spcAft>
                <a:spcPct val="0"/>
              </a:spcAft>
              <a:buClr>
                <a:srgbClr val="2F9139"/>
              </a:buClr>
              <a:buSzPct val="60000"/>
              <a:buFont typeface="Wingdings" pitchFamily="2" charset="2"/>
              <a:buChar char=""/>
              <a:tabLst/>
              <a:defRPr/>
            </a:pPr>
            <a:endPar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endParaRPr>
          </a:p>
          <a:p>
            <a:pPr marL="0" marR="0" lvl="0" indent="0" algn="l" defTabSz="914400" rtl="0" eaLnBrk="0" fontAlgn="base" latinLnBrk="0" hangingPunct="0">
              <a:lnSpc>
                <a:spcPct val="100000"/>
              </a:lnSpc>
              <a:spcBef>
                <a:spcPts val="0"/>
              </a:spcBef>
              <a:spcAft>
                <a:spcPct val="0"/>
              </a:spcAft>
              <a:buClr>
                <a:srgbClr val="2F9139"/>
              </a:buClr>
              <a:buSzPct val="60000"/>
              <a:buFont typeface="Wingdings" pitchFamily="2" charset="2"/>
              <a:buNone/>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While exciting progress is already being made, there is much to do. </a:t>
            </a:r>
            <a:r>
              <a:rPr lang="en-US" sz="1200" dirty="0">
                <a:latin typeface="+mn-lt"/>
              </a:rPr>
              <a:t>First, we must continue to “work upstream,” including supporting the Poverty and Jobs work group being convened (first meeting July 10). Become involved in a work group. Lead a healthy food drive. Support policies that support a living wage. Raise awareness in your circles of influence. Serve as a founding partner to help establish funds to hire an executive director so critical to moving this work forward. </a:t>
            </a:r>
          </a:p>
          <a:p>
            <a:pPr marL="171450" indent="-171450">
              <a:spcBef>
                <a:spcPts val="0"/>
              </a:spcBef>
              <a:buFontTx/>
              <a:buChar char="-"/>
            </a:pPr>
            <a:endPar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endParaRPr>
          </a:p>
          <a:p>
            <a:endParaRPr lang="en-US" dirty="0"/>
          </a:p>
        </p:txBody>
      </p:sp>
    </p:spTree>
    <p:extLst>
      <p:ext uri="{BB962C8B-B14F-4D97-AF65-F5344CB8AC3E}">
        <p14:creationId xmlns:p14="http://schemas.microsoft.com/office/powerpoint/2010/main" val="19466318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mn-lt"/>
              </a:rPr>
              <a:t>Strategies for making improvements to our built environment include: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mn-lt"/>
            </a:endParaRPr>
          </a:p>
          <a:p>
            <a:pPr marL="319088" marR="0" lvl="0" indent="-319088" algn="l" defTabSz="914400" rtl="0" eaLnBrk="0" fontAlgn="base" latinLnBrk="0" hangingPunct="0">
              <a:lnSpc>
                <a:spcPct val="100000"/>
              </a:lnSpc>
              <a:spcBef>
                <a:spcPts val="70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Working with local cities to advance a safe and robust pedestrian and bicycle network </a:t>
            </a: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r>
              <a:rPr kumimoji="0" lang="en-US" sz="1200" b="0" i="1" u="none" strike="noStrike" kern="1200" cap="none" spc="0" normalizeH="0" baseline="0" noProof="0" dirty="0">
                <a:ln>
                  <a:noFill/>
                </a:ln>
                <a:solidFill>
                  <a:prstClr val="white">
                    <a:lumMod val="50000"/>
                  </a:prstClr>
                </a:solidFill>
                <a:effectLst/>
                <a:uLnTx/>
                <a:uFillTx/>
                <a:latin typeface="+mn-lt"/>
                <a:ea typeface="+mn-ea"/>
                <a:cs typeface="+mn-cs"/>
              </a:rPr>
              <a:t>The Metropolitan Planning Organization (MPO) is in the process of finalizing an update to the Douglas Countywide Bikeway Plan. Specifically, a section called “Lawrence Bikes” is focusing on the bikeway network in Lawrence will be integrated into the existing bikeway plan. Public comment is being accepted through tomorrow (June 14). </a:t>
            </a: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endParaRPr kumimoji="0" lang="en-US" sz="1200" b="0" i="1" u="none" strike="noStrike" kern="1200" cap="none" spc="0" normalizeH="0" baseline="0" noProof="0" dirty="0">
              <a:ln>
                <a:noFill/>
              </a:ln>
              <a:solidFill>
                <a:prstClr val="white">
                  <a:lumMod val="50000"/>
                </a:prstClr>
              </a:solidFill>
              <a:effectLst/>
              <a:uLnTx/>
              <a:uFillTx/>
              <a:latin typeface="+mn-lt"/>
              <a:ea typeface="+mn-ea"/>
              <a:cs typeface="+mn-cs"/>
            </a:endParaRP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r>
              <a:rPr kumimoji="0" lang="en-US" sz="1200" b="0" i="1" u="none" strike="noStrike" kern="1200" cap="none" spc="0" normalizeH="0" baseline="0" noProof="0" dirty="0">
                <a:ln>
                  <a:noFill/>
                </a:ln>
                <a:solidFill>
                  <a:prstClr val="white">
                    <a:lumMod val="50000"/>
                  </a:prstClr>
                </a:solidFill>
                <a:effectLst/>
                <a:uLnTx/>
                <a:uFillTx/>
                <a:latin typeface="+mn-lt"/>
                <a:ea typeface="+mn-ea"/>
                <a:cs typeface="+mn-cs"/>
              </a:rPr>
              <a:t>In February the city of Lawrence received a $480,000 Kansas Department of Transportation (KDOT) “Transportation Alternatives” grant to extend the Lawrence Loop from its current terminus in east Lawrence at 11th Street to approximately 7th Street. KDOT requires a 20% local match, and it is anticipated the city will approve this match as part of the 2020 budget process. A timeline for construction has not been provided to the public at this time.</a:t>
            </a: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endParaRPr kumimoji="0" lang="en-US" sz="1200" b="0" i="1" u="none" strike="noStrike" kern="1200" cap="none" spc="0" normalizeH="0" baseline="0" noProof="0" dirty="0">
              <a:ln>
                <a:noFill/>
              </a:ln>
              <a:solidFill>
                <a:prstClr val="white">
                  <a:lumMod val="50000"/>
                </a:prstClr>
              </a:solidFill>
              <a:effectLst/>
              <a:uLnTx/>
              <a:uFillTx/>
              <a:latin typeface="+mn-lt"/>
              <a:ea typeface="+mn-ea"/>
              <a:cs typeface="+mn-cs"/>
            </a:endParaRP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endPar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endParaRPr>
          </a:p>
          <a:p>
            <a:pPr marL="319088" marR="0" lvl="0" indent="-319088" algn="l" defTabSz="914400" rtl="0" eaLnBrk="0" fontAlgn="base" latinLnBrk="0" hangingPunct="0">
              <a:lnSpc>
                <a:spcPct val="100000"/>
              </a:lnSpc>
              <a:spcBef>
                <a:spcPts val="70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Working with school districts and municipalities to assure completion, adoption, and implementation of regional or school district Safe Routes to School Plans</a:t>
            </a: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r>
              <a:rPr kumimoji="0" lang="en-US" sz="1200" b="0" i="1" u="none" strike="noStrike" kern="1200" cap="none" spc="0" normalizeH="0" baseline="0" noProof="0" dirty="0">
                <a:ln>
                  <a:noFill/>
                </a:ln>
                <a:solidFill>
                  <a:prstClr val="white">
                    <a:lumMod val="50000"/>
                  </a:prstClr>
                </a:solidFill>
                <a:effectLst/>
                <a:uLnTx/>
                <a:uFillTx/>
                <a:latin typeface="+mn-lt"/>
                <a:ea typeface="+mn-ea"/>
                <a:cs typeface="+mn-cs"/>
              </a:rPr>
              <a:t>The MPO is also launching an effort to create a regional Safe Routes to School Plan. There is little detail available yet on the timing and process for the development of the plan, but it will likely start soon, as MPO staff have indicated this in recent public forums.</a:t>
            </a:r>
            <a:endPar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endParaRP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endPar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endParaRPr>
          </a:p>
          <a:p>
            <a:pPr marL="319088" marR="0" lvl="0" indent="-319088" algn="l" defTabSz="914400" rtl="0" eaLnBrk="0" fontAlgn="base" latinLnBrk="0" hangingPunct="0">
              <a:lnSpc>
                <a:spcPct val="100000"/>
              </a:lnSpc>
              <a:spcBef>
                <a:spcPts val="70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Supporting school districts’ efforts to adopt evidence-based policies that support opportunities for youth to be physically active</a:t>
            </a:r>
          </a:p>
          <a:p>
            <a:pPr marL="319088" marR="0" lvl="0" indent="-319088" algn="l" defTabSz="914400" rtl="0" eaLnBrk="0" fontAlgn="base" latinLnBrk="0" hangingPunct="0">
              <a:lnSpc>
                <a:spcPct val="100000"/>
              </a:lnSpc>
              <a:spcBef>
                <a:spcPts val="70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Supporting ongoing development of public transit, with access for people of all abilities</a:t>
            </a:r>
          </a:p>
          <a:p>
            <a:pPr marL="319088" marR="0" lvl="0" indent="-319088" algn="l" defTabSz="914400" rtl="0" eaLnBrk="0" fontAlgn="base" latinLnBrk="0" hangingPunct="0">
              <a:lnSpc>
                <a:spcPct val="100000"/>
              </a:lnSpc>
              <a:spcBef>
                <a:spcPts val="70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Promoting community initiatives that support well maintained, equitably funded sidewalk networks.</a:t>
            </a: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r>
              <a:rPr lang="en-US" sz="1200" i="1" kern="1200" dirty="0">
                <a:solidFill>
                  <a:schemeClr val="tx1"/>
                </a:solidFill>
                <a:effectLst/>
                <a:latin typeface="+mn-lt"/>
                <a:ea typeface="+mn-ea"/>
                <a:cs typeface="+mn-cs"/>
              </a:rPr>
              <a:t>The sidewalk maintenance debate is heating up a bit, and there are sidewalk improvements being made in the northwest quadrant of the city where the sidewalk maintenance program has been initially implemented. </a:t>
            </a: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endPar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endParaRPr>
          </a:p>
          <a:p>
            <a:pPr marL="319088" marR="0" lvl="0" indent="-319088" algn="l" defTabSz="914400" rtl="0" eaLnBrk="0" fontAlgn="base" latinLnBrk="0" hangingPunct="0">
              <a:lnSpc>
                <a:spcPct val="100000"/>
              </a:lnSpc>
              <a:spcBef>
                <a:spcPts val="700"/>
              </a:spcBef>
              <a:spcAft>
                <a:spcPct val="0"/>
              </a:spcAft>
              <a:buClr>
                <a:srgbClr val="2F9139"/>
              </a:buClr>
              <a:buSzPct val="60000"/>
              <a:buFont typeface="Wingdings" pitchFamily="2" charset="2"/>
              <a:buChar char=""/>
              <a:tabLst/>
              <a:defRPr/>
            </a:pPr>
            <a:r>
              <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rPr>
              <a:t>And increasing the number of workplaces that are actively engaged with Healthy Eating Active Living (HEAL) initiatives</a:t>
            </a:r>
          </a:p>
          <a:p>
            <a:pPr marL="0" marR="0" lvl="0" indent="0" algn="l" defTabSz="914400" rtl="0" eaLnBrk="0" fontAlgn="base" latinLnBrk="0" hangingPunct="0">
              <a:lnSpc>
                <a:spcPct val="100000"/>
              </a:lnSpc>
              <a:spcBef>
                <a:spcPts val="700"/>
              </a:spcBef>
              <a:spcAft>
                <a:spcPct val="0"/>
              </a:spcAft>
              <a:buClr>
                <a:srgbClr val="2F9139"/>
              </a:buClr>
              <a:buSzPct val="60000"/>
              <a:buFont typeface="Wingdings" pitchFamily="2" charset="2"/>
              <a:buNone/>
              <a:tabLst/>
              <a:defRPr/>
            </a:pPr>
            <a:endParaRPr kumimoji="0" lang="en-US" sz="1200" b="0" i="0" u="none" strike="noStrike" kern="1200" cap="none" spc="0" normalizeH="0" baseline="0" noProof="0" dirty="0">
              <a:ln>
                <a:noFill/>
              </a:ln>
              <a:solidFill>
                <a:prstClr val="white">
                  <a:lumMod val="50000"/>
                </a:prstClr>
              </a:solidFill>
              <a:effectLst/>
              <a:uLnTx/>
              <a:uFillTx/>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287988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mission of our non-profit Center</a:t>
            </a:r>
            <a:r>
              <a:rPr lang="en-US" baseline="0" dirty="0"/>
              <a:t> at the University is supporting community health and development through participatory research and evaluation, teaching and training, and technical support and capacity building.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2004, our Center has been designated as a</a:t>
            </a:r>
            <a:r>
              <a:rPr lang="en-US" dirty="0"/>
              <a:t> World Health Organization Collaborating Centre for Community Health and Development,</a:t>
            </a:r>
            <a:r>
              <a:rPr lang="en-US" baseline="0" dirty="0"/>
              <a:t> with </a:t>
            </a:r>
            <a:r>
              <a:rPr lang="en-US" dirty="0"/>
              <a:t>two primary objectives: 1st) Expand the evidence base for collaborative action to promote health and health equity,</a:t>
            </a:r>
            <a:r>
              <a:rPr lang="en-US" baseline="0" dirty="0"/>
              <a:t> and 2) Build capacity among those doing the work locally, nationally, and globally.</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85F56-948D-4059-803E-6E097B4C51BD}"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099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key findings related to risk factors for Sexual Violence in Lawrence – and overlap with many of the issues in the community health plan: </a:t>
            </a:r>
          </a:p>
          <a:p>
            <a:endParaRPr lang="en-US" dirty="0"/>
          </a:p>
          <a:p>
            <a:pPr marL="171450" indent="-171450">
              <a:buFontTx/>
              <a:buChar char="-"/>
            </a:pPr>
            <a:r>
              <a:rPr lang="en-US" dirty="0"/>
              <a:t>Income inequality</a:t>
            </a:r>
          </a:p>
          <a:p>
            <a:pPr marL="171450" indent="-171450">
              <a:buFontTx/>
              <a:buChar char="-"/>
            </a:pPr>
            <a:r>
              <a:rPr lang="en-US" dirty="0"/>
              <a:t>Poverty</a:t>
            </a:r>
          </a:p>
          <a:p>
            <a:pPr marL="171450" indent="-171450">
              <a:buFontTx/>
              <a:buChar char="-"/>
            </a:pPr>
            <a:r>
              <a:rPr lang="en-US" dirty="0"/>
              <a:t>Housing</a:t>
            </a:r>
          </a:p>
          <a:p>
            <a:pPr marL="171450" indent="-171450">
              <a:buFontTx/>
              <a:buChar char="-"/>
            </a:pPr>
            <a:r>
              <a:rPr lang="en-US" dirty="0"/>
              <a:t>Food insecurity</a:t>
            </a:r>
          </a:p>
          <a:p>
            <a:pPr marL="171450" indent="-171450">
              <a:buFontTx/>
              <a:buChar char="-"/>
            </a:pPr>
            <a:r>
              <a:rPr lang="en-US" dirty="0"/>
              <a:t>Binge drinking/ high alcohol outlet density</a:t>
            </a:r>
          </a:p>
          <a:p>
            <a:pPr marL="171450" indent="-171450">
              <a:buFontTx/>
              <a:buChar char="-"/>
            </a:pPr>
            <a:endParaRPr lang="en-US" dirty="0"/>
          </a:p>
          <a:p>
            <a:pPr marL="0" indent="0">
              <a:buFontTx/>
              <a:buNone/>
            </a:pPr>
            <a:r>
              <a:rPr lang="en-US" dirty="0"/>
              <a:t>I hope that there will be opportunities for collaboration going forward as efforts move upstream to affect social determinants. </a:t>
            </a:r>
          </a:p>
        </p:txBody>
      </p:sp>
    </p:spTree>
    <p:extLst>
      <p:ext uri="{BB962C8B-B14F-4D97-AF65-F5344CB8AC3E}">
        <p14:creationId xmlns:p14="http://schemas.microsoft.com/office/powerpoint/2010/main" val="40454394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LiveWell continues to lead efforts to address food security and a healthy built environment laid out in our new 5-year community health improvement plan, starting with those in greatest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a:t>[Open it up for questions]</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53858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noFill/>
        </p:spPr>
      </p:sp>
      <p:sp>
        <p:nvSpPr>
          <p:cNvPr id="54275" name="Notes Placeholder 2"/>
          <p:cNvSpPr>
            <a:spLocks noGrp="1"/>
          </p:cNvSpPr>
          <p:nvPr>
            <p:ph type="body" idx="1"/>
          </p:nvPr>
        </p:nvSpPr>
        <p:spPr>
          <a:noFill/>
        </p:spPr>
        <p:txBody>
          <a:bodyPr/>
          <a:lstStyle/>
          <a:p>
            <a:r>
              <a:rPr lang="en-US" altLang="en-US" dirty="0"/>
              <a:t>Quote from </a:t>
            </a:r>
            <a:r>
              <a:rPr lang="en-US" altLang="en-US" dirty="0" err="1"/>
              <a:t>Simran</a:t>
            </a:r>
            <a:r>
              <a:rPr lang="en-US" altLang="en-US" dirty="0"/>
              <a:t> </a:t>
            </a:r>
            <a:r>
              <a:rPr lang="en-US" altLang="en-US" dirty="0" err="1"/>
              <a:t>Sethi</a:t>
            </a:r>
            <a:endParaRPr lang="en-US" altLang="en-US" dirty="0"/>
          </a:p>
        </p:txBody>
      </p:sp>
      <p:sp>
        <p:nvSpPr>
          <p:cNvPr id="54276" name="Slide Number Placeholder 3"/>
          <p:cNvSpPr>
            <a:spLocks noGrp="1"/>
          </p:cNvSpPr>
          <p:nvPr>
            <p:ph type="sldNum" sz="quarter" idx="5"/>
          </p:nvPr>
        </p:nvSpPr>
        <p:spPr>
          <a:noFill/>
        </p:spPr>
        <p:txBody>
          <a:bodyPr/>
          <a:lstStyle>
            <a:lvl1pPr defTabSz="923925" eaLnBrk="0" hangingPunct="0">
              <a:defRPr>
                <a:solidFill>
                  <a:schemeClr val="tx1"/>
                </a:solidFill>
                <a:latin typeface="Arial" panose="020B0604020202020204" pitchFamily="34" charset="0"/>
                <a:ea typeface="ＭＳ Ｐゴシック" panose="020B0600070205080204" pitchFamily="-112" charset="-128"/>
              </a:defRPr>
            </a:lvl1pPr>
            <a:lvl2pPr marL="742950" indent="-285750" defTabSz="923925" eaLnBrk="0" hangingPunct="0">
              <a:defRPr>
                <a:solidFill>
                  <a:schemeClr val="tx1"/>
                </a:solidFill>
                <a:latin typeface="Arial" panose="020B0604020202020204" pitchFamily="34" charset="0"/>
                <a:ea typeface="ＭＳ Ｐゴシック" panose="020B0600070205080204" pitchFamily="-112" charset="-128"/>
              </a:defRPr>
            </a:lvl2pPr>
            <a:lvl3pPr marL="1143000" indent="-228600" defTabSz="923925" eaLnBrk="0" hangingPunct="0">
              <a:defRPr>
                <a:solidFill>
                  <a:schemeClr val="tx1"/>
                </a:solidFill>
                <a:latin typeface="Arial" panose="020B0604020202020204" pitchFamily="34" charset="0"/>
                <a:ea typeface="ＭＳ Ｐゴシック" panose="020B0600070205080204" pitchFamily="-112" charset="-128"/>
              </a:defRPr>
            </a:lvl3pPr>
            <a:lvl4pPr marL="1600200" indent="-228600" defTabSz="923925" eaLnBrk="0" hangingPunct="0">
              <a:defRPr>
                <a:solidFill>
                  <a:schemeClr val="tx1"/>
                </a:solidFill>
                <a:latin typeface="Arial" panose="020B0604020202020204" pitchFamily="34" charset="0"/>
                <a:ea typeface="ＭＳ Ｐゴシック" panose="020B0600070205080204" pitchFamily="-112" charset="-128"/>
              </a:defRPr>
            </a:lvl4pPr>
            <a:lvl5pPr marL="2057400" indent="-228600" defTabSz="923925" eaLnBrk="0" hangingPunct="0">
              <a:defRPr>
                <a:solidFill>
                  <a:schemeClr val="tx1"/>
                </a:solidFill>
                <a:latin typeface="Arial" panose="020B0604020202020204" pitchFamily="34" charset="0"/>
                <a:ea typeface="ＭＳ Ｐゴシック" panose="020B0600070205080204" pitchFamily="-112" charset="-128"/>
              </a:defRPr>
            </a:lvl5pPr>
            <a:lvl6pPr marL="25146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112" charset="-128"/>
              </a:defRPr>
            </a:lvl6pPr>
            <a:lvl7pPr marL="29718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112" charset="-128"/>
              </a:defRPr>
            </a:lvl7pPr>
            <a:lvl8pPr marL="34290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112" charset="-128"/>
              </a:defRPr>
            </a:lvl8pPr>
            <a:lvl9pPr marL="38862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112"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F53E2AD-ECA3-461B-A27B-3706914CE207}"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112"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112" charset="-128"/>
              <a:cs typeface="+mn-cs"/>
            </a:endParaRPr>
          </a:p>
        </p:txBody>
      </p:sp>
    </p:spTree>
    <p:extLst>
      <p:ext uri="{BB962C8B-B14F-4D97-AF65-F5344CB8AC3E}">
        <p14:creationId xmlns:p14="http://schemas.microsoft.com/office/powerpoint/2010/main" val="3994533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People </a:t>
            </a:r>
            <a:r>
              <a:rPr lang="en-US" u="sng" dirty="0"/>
              <a:t>can</a:t>
            </a:r>
            <a:r>
              <a:rPr lang="en-US" dirty="0"/>
              <a:t> change the world. Our vision is of people</a:t>
            </a:r>
            <a:r>
              <a:rPr lang="en-US" baseline="0" dirty="0"/>
              <a:t> – locally and globally – taking action together to change conditions that affect their lives.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purpose of the Community Tool Box is to build capacity for this work—to make it easier for people to bring about change and improvement in their communities. The Community Tool Box connects people with resources for learning the many skills required for this work and applying this knowledge in diverse cultures and contexts.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F56D6C-B108-4F93-A26C-737D2E253EE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720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this work look like?</a:t>
            </a:r>
            <a:r>
              <a:rPr lang="en-US" baseline="0" dirty="0"/>
              <a:t> We utilize a framework for collaborative action published by the Institute of Medicine, which includes assessing community-determined needs, prioritizing and planning interventions, implementing targeted action, changing community conditions and systems, achieving widespread change in behavior and risk/protective factors, and ultimately leading to improving population health, development, and equity.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74B5C8-FC91-4B16-A48C-9FD9ECC511A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81096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noFill/>
        </p:spPr>
      </p:sp>
      <p:sp>
        <p:nvSpPr>
          <p:cNvPr id="57347" name="Notes Placeholder 2"/>
          <p:cNvSpPr>
            <a:spLocks noGrp="1"/>
          </p:cNvSpPr>
          <p:nvPr>
            <p:ph type="body" idx="1"/>
          </p:nvPr>
        </p:nvSpPr>
        <p:spPr>
          <a:noFill/>
        </p:spPr>
        <p:txBody>
          <a:bodyPr/>
          <a:lstStyle/>
          <a:p>
            <a:pPr eaLnBrk="1" hangingPunct="1">
              <a:spcBef>
                <a:spcPct val="0"/>
              </a:spcBef>
            </a:pPr>
            <a:endParaRPr lang="en-US" dirty="0">
              <a:ea typeface="ＭＳ Ｐゴシック" panose="020B0600070205080204" pitchFamily="34" charset="-128"/>
            </a:endParaRPr>
          </a:p>
        </p:txBody>
      </p:sp>
      <p:sp>
        <p:nvSpPr>
          <p:cNvPr id="57348" name="Slide Number Placeholder 3"/>
          <p:cNvSpPr txBox="1">
            <a:spLocks noGrp="1"/>
          </p:cNvSpPr>
          <p:nvPr/>
        </p:nvSpPr>
        <p:spPr bwMode="auto">
          <a:xfrm>
            <a:off x="3927475" y="8769350"/>
            <a:ext cx="3005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82" tIns="46191" rIns="92382" bIns="46191" anchor="b"/>
          <a:lstStyle>
            <a:lvl1pPr defTabSz="923925"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defTabSz="923925"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defTabSz="923925"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defTabSz="923925"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defTabSz="923925"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r" defTabSz="92392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23925" rtl="0" eaLnBrk="1" fontAlgn="base" latinLnBrk="0" hangingPunct="1">
              <a:lnSpc>
                <a:spcPct val="100000"/>
              </a:lnSpc>
              <a:spcBef>
                <a:spcPct val="0"/>
              </a:spcBef>
              <a:spcAft>
                <a:spcPct val="0"/>
              </a:spcAft>
              <a:buClrTx/>
              <a:buSzTx/>
              <a:buFontTx/>
              <a:buNone/>
              <a:tabLst/>
              <a:defRPr/>
            </a:pPr>
            <a:fld id="{C556000B-F2E8-4146-86D4-FF56F278DF11}"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l" defTabSz="923925"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3963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assumptions undergird our efforts to build capacity for this work. </a:t>
            </a:r>
            <a:r>
              <a:rPr lang="en-US" baseline="0" dirty="0"/>
              <a:t>First, conditions for population health and human development are unfortunately not yet widespread. This will take collaborative action, across sectors, and this will necessitate competence among those taking action in being able to work together. Also, accessing training and technical support can be difficult and cost-prohibitive, thus the need for practical, just-in-time supports for taking action. </a:t>
            </a:r>
            <a:endParaRPr lang="en-US" dirty="0"/>
          </a:p>
        </p:txBody>
      </p:sp>
      <p:sp>
        <p:nvSpPr>
          <p:cNvPr id="4" name="Slide Number Placeholder 3"/>
          <p:cNvSpPr>
            <a:spLocks noGrp="1"/>
          </p:cNvSpPr>
          <p:nvPr>
            <p:ph type="sldNum" sz="quarter" idx="10"/>
          </p:nvPr>
        </p:nvSpPr>
        <p:spPr/>
        <p:txBody>
          <a:bodyPr/>
          <a:lstStyle/>
          <a:p>
            <a:fld id="{4CF56D6C-B108-4F93-A26C-737D2E253EE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80977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0.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319" y="6054526"/>
            <a:ext cx="8897299" cy="703419"/>
          </a:xfrm>
          <a:prstGeom prst="rect">
            <a:avLst/>
          </a:prstGeom>
        </p:spPr>
      </p:pic>
      <p:sp>
        <p:nvSpPr>
          <p:cNvPr id="2" name="Title 1"/>
          <p:cNvSpPr>
            <a:spLocks noGrp="1"/>
          </p:cNvSpPr>
          <p:nvPr>
            <p:ph type="ctrTitle"/>
          </p:nvPr>
        </p:nvSpPr>
        <p:spPr>
          <a:xfrm>
            <a:off x="215757" y="136634"/>
            <a:ext cx="8712486" cy="3146893"/>
          </a:xfrm>
        </p:spPr>
        <p:txBody>
          <a:bodyPr anchor="ctr">
            <a:normAutofit/>
          </a:bodyPr>
          <a:lstStyle>
            <a:lvl1pPr algn="l">
              <a:defRPr sz="4400" b="0">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390418" y="3719246"/>
            <a:ext cx="8363164" cy="2085654"/>
          </a:xfrm>
          <a:prstGeom prst="rect">
            <a:avLst/>
          </a:prstGeo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1934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55302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67287E-0EB7-4A54-A4FB-5E020BEA1855}"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9138933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7287E-0EB7-4A54-A4FB-5E020BEA1855}"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22444625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7287E-0EB7-4A54-A4FB-5E020BEA1855}"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5492186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67287E-0EB7-4A54-A4FB-5E020BEA1855}"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8149607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67287E-0EB7-4A54-A4FB-5E020BEA1855}" type="datetimeFigureOut">
              <a:rPr lang="en-US" smtClean="0"/>
              <a:t>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18006406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67287E-0EB7-4A54-A4FB-5E020BEA1855}" type="datetimeFigureOut">
              <a:rPr lang="en-US" smtClean="0"/>
              <a:t>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12132359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67287E-0EB7-4A54-A4FB-5E020BEA1855}" type="datetimeFigureOut">
              <a:rPr lang="en-US" smtClean="0"/>
              <a:t>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34788938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67287E-0EB7-4A54-A4FB-5E020BEA1855}"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22272091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67287E-0EB7-4A54-A4FB-5E020BEA1855}"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23989490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7287E-0EB7-4A54-A4FB-5E020BEA1855}"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336674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69684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67287E-0EB7-4A54-A4FB-5E020BEA1855}"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5E91D1-4D43-4195-8C8B-626D820866A5}" type="slidenum">
              <a:rPr lang="en-US" smtClean="0"/>
              <a:t>‹#›</a:t>
            </a:fld>
            <a:endParaRPr lang="en-US"/>
          </a:p>
        </p:txBody>
      </p:sp>
    </p:spTree>
    <p:extLst>
      <p:ext uri="{BB962C8B-B14F-4D97-AF65-F5344CB8AC3E}">
        <p14:creationId xmlns:p14="http://schemas.microsoft.com/office/powerpoint/2010/main" val="8979037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359025" y="6043613"/>
            <a:ext cx="6784975" cy="714375"/>
          </a:xfrm>
          <a:prstGeom prst="rect">
            <a:avLst/>
          </a:prstGeom>
          <a:solidFill>
            <a:srgbClr val="85C3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itle 7"/>
          <p:cNvSpPr>
            <a:spLocks noGrp="1"/>
          </p:cNvSpPr>
          <p:nvPr>
            <p:ph type="ctrTitle"/>
          </p:nvPr>
        </p:nvSpPr>
        <p:spPr>
          <a:xfrm>
            <a:off x="2362200" y="4038600"/>
            <a:ext cx="6477000" cy="1828800"/>
          </a:xfrm>
        </p:spPr>
        <p:txBody>
          <a:bodyPr anchor="b"/>
          <a:lstStyle>
            <a:lvl1pPr>
              <a:defRPr b="1" cap="all" baseline="0">
                <a:solidFill>
                  <a:srgbClr val="2F9139"/>
                </a:solidFill>
                <a:latin typeface="+mj-lt"/>
              </a:defRPr>
            </a:lvl1pPr>
          </a:lstStyle>
          <a:p>
            <a:r>
              <a:rPr lang="en-US" dirty="0"/>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000">
                <a:solidFill>
                  <a:srgbClr val="FFFFFF"/>
                </a:solidFill>
                <a:latin typeface="+mn-l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
        <p:nvSpPr>
          <p:cNvPr id="10" name="Date Placeholder 27"/>
          <p:cNvSpPr>
            <a:spLocks noGrp="1"/>
          </p:cNvSpPr>
          <p:nvPr>
            <p:ph type="dt" sz="half" idx="10"/>
          </p:nvPr>
        </p:nvSpPr>
        <p:spPr>
          <a:xfrm>
            <a:off x="307975" y="304800"/>
            <a:ext cx="2057400" cy="685800"/>
          </a:xfrm>
        </p:spPr>
        <p:txBody>
          <a:bodyPr>
            <a:noAutofit/>
          </a:bodyPr>
          <a:lstStyle>
            <a:lvl1pPr algn="ctr">
              <a:defRPr sz="2000">
                <a:solidFill>
                  <a:srgbClr val="FFFFFF"/>
                </a:solidFill>
                <a:latin typeface="Frutiger 55 Roman" pitchFamily="2" charset="0"/>
              </a:defRPr>
            </a:lvl1pPr>
          </a:lstStyle>
          <a:p>
            <a:pPr>
              <a:defRPr/>
            </a:pPr>
            <a:fld id="{59228E70-AE70-473B-BA92-FE0CCB02764D}" type="datetime1">
              <a:rPr lang="en-US" smtClean="0"/>
              <a:t>1/30/2020</a:t>
            </a:fld>
            <a:endParaRPr lang="en-US" dirty="0"/>
          </a:p>
        </p:txBody>
      </p:sp>
      <p:pic>
        <p:nvPicPr>
          <p:cNvPr id="3" name="Picture 2" descr="LiveWell_DG_C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600" y="5181600"/>
            <a:ext cx="1828800" cy="1548384"/>
          </a:xfrm>
          <a:prstGeom prst="rect">
            <a:avLst/>
          </a:prstGeom>
        </p:spPr>
      </p:pic>
    </p:spTree>
    <p:extLst>
      <p:ext uri="{BB962C8B-B14F-4D97-AF65-F5344CB8AC3E}">
        <p14:creationId xmlns:p14="http://schemas.microsoft.com/office/powerpoint/2010/main" val="3597749884"/>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156448" cy="685800"/>
          </a:xfrm>
        </p:spPr>
        <p:txBody>
          <a:bodyPr/>
          <a:lstStyle>
            <a:lvl1pPr>
              <a:defRPr>
                <a:solidFill>
                  <a:schemeClr val="bg1">
                    <a:lumMod val="50000"/>
                  </a:schemeClr>
                </a:solidFill>
                <a:latin typeface="+mj-lt"/>
              </a:defRPr>
            </a:lvl1pPr>
          </a:lstStyle>
          <a:p>
            <a:r>
              <a:rPr lang="en-US" dirty="0"/>
              <a:t>Click to edit Master title style</a:t>
            </a:r>
          </a:p>
        </p:txBody>
      </p:sp>
      <p:sp>
        <p:nvSpPr>
          <p:cNvPr id="8" name="Content Placeholder 7"/>
          <p:cNvSpPr>
            <a:spLocks noGrp="1"/>
          </p:cNvSpPr>
          <p:nvPr>
            <p:ph sz="quarter" idx="1"/>
          </p:nvPr>
        </p:nvSpPr>
        <p:spPr>
          <a:xfrm>
            <a:off x="612648" y="1600200"/>
            <a:ext cx="8153400" cy="4495800"/>
          </a:xfrm>
        </p:spPr>
        <p:txBody>
          <a:bodyPr/>
          <a:lstStyle>
            <a:lvl1pPr>
              <a:defRPr>
                <a:latin typeface="+mj-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xfrm>
            <a:off x="4953000" y="4953000"/>
            <a:ext cx="2667000" cy="365125"/>
          </a:xfrm>
        </p:spPr>
        <p:txBody>
          <a:bodyPr/>
          <a:lstStyle>
            <a:lvl1pPr>
              <a:defRPr/>
            </a:lvl1pPr>
          </a:lstStyle>
          <a:p>
            <a:pPr>
              <a:defRPr/>
            </a:pPr>
            <a:fld id="{F84F2AC3-D34C-4C68-907A-A9E699B9EA01}" type="datetime1">
              <a:rPr lang="en-US" smtClean="0"/>
              <a:t>1/30/2020</a:t>
            </a:fld>
            <a:endParaRPr lang="en-US" dirty="0"/>
          </a:p>
        </p:txBody>
      </p:sp>
      <p:sp>
        <p:nvSpPr>
          <p:cNvPr id="6" name="Footer Placeholder 4"/>
          <p:cNvSpPr>
            <a:spLocks noGrp="1"/>
          </p:cNvSpPr>
          <p:nvPr>
            <p:ph type="ftr" sz="quarter" idx="11"/>
          </p:nvPr>
        </p:nvSpPr>
        <p:spPr/>
        <p:txBody>
          <a:bodyPr/>
          <a:lstStyle>
            <a:lvl1pPr>
              <a:defRPr>
                <a:latin typeface="+mn-lt"/>
              </a:defRPr>
            </a:lvl1pPr>
          </a:lstStyle>
          <a:p>
            <a:pPr>
              <a:defRPr/>
            </a:pPr>
            <a:endParaRPr lang="en-US"/>
          </a:p>
        </p:txBody>
      </p:sp>
      <p:sp>
        <p:nvSpPr>
          <p:cNvPr id="7" name="Slide Number Placeholder 5"/>
          <p:cNvSpPr>
            <a:spLocks noGrp="1"/>
          </p:cNvSpPr>
          <p:nvPr>
            <p:ph type="sldNum" sz="quarter" idx="12"/>
          </p:nvPr>
        </p:nvSpPr>
        <p:spPr>
          <a:solidFill>
            <a:srgbClr val="2F9139"/>
          </a:solidFill>
        </p:spPr>
        <p:txBody>
          <a:bodyPr/>
          <a:lstStyle>
            <a:lvl1pPr>
              <a:defRPr>
                <a:solidFill>
                  <a:srgbClr val="FFFFFF"/>
                </a:solidFill>
                <a:latin typeface="+mn-lt"/>
              </a:defRPr>
            </a:lvl1pPr>
          </a:lstStyle>
          <a:p>
            <a:pPr>
              <a:defRPr/>
            </a:pPr>
            <a:fld id="{8A42CB45-06B5-4ABC-86CE-82F129C22E90}" type="slidenum">
              <a:rPr lang="en-US"/>
              <a:pPr>
                <a:defRPr/>
              </a:pPr>
              <a:t>‹#›</a:t>
            </a:fld>
            <a:endParaRPr lang="en-US" dirty="0"/>
          </a:p>
        </p:txBody>
      </p:sp>
      <p:pic>
        <p:nvPicPr>
          <p:cNvPr id="4" name="Picture 3" descr="LiveWell_DG_CO.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0000" y="5791200"/>
            <a:ext cx="1143000" cy="967740"/>
          </a:xfrm>
          <a:prstGeom prst="rect">
            <a:avLst/>
          </a:prstGeom>
        </p:spPr>
      </p:pic>
    </p:spTree>
    <p:extLst>
      <p:ext uri="{BB962C8B-B14F-4D97-AF65-F5344CB8AC3E}">
        <p14:creationId xmlns:p14="http://schemas.microsoft.com/office/powerpoint/2010/main" val="42474202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600200"/>
            <a:ext cx="1295400" cy="990600"/>
          </a:xfrm>
          <a:prstGeom prst="rect">
            <a:avLst/>
          </a:prstGeom>
          <a:solidFill>
            <a:srgbClr val="2F913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371600" y="1600200"/>
            <a:ext cx="7772400" cy="990600"/>
          </a:xfrm>
          <a:prstGeom prst="rect">
            <a:avLst/>
          </a:prstGeom>
          <a:solidFill>
            <a:srgbClr val="85C3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bg1">
                    <a:lumMod val="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dirty="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defRPr/>
            </a:lvl1pPr>
          </a:lstStyle>
          <a:p>
            <a:pPr>
              <a:defRPr/>
            </a:pPr>
            <a:fld id="{6012493E-0BF0-42F2-8176-C41C91F2E316}" type="datetime1">
              <a:rPr lang="en-US" smtClean="0"/>
              <a:t>1/30/2020</a:t>
            </a:fld>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solidFill>
                  <a:srgbClr val="FFFFFF"/>
                </a:solidFill>
              </a:defRPr>
            </a:lvl1pPr>
          </a:lstStyle>
          <a:p>
            <a:pPr>
              <a:defRPr/>
            </a:pPr>
            <a:fld id="{1208C9FF-EBA0-4489-B3AD-A17E82CE2907}" type="slidenum">
              <a:rPr lang="en-US"/>
              <a:pPr>
                <a:defRPr/>
              </a:pPr>
              <a:t>‹#›</a:t>
            </a:fld>
            <a:endParaRPr 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235402517"/>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defRPr/>
            </a:lvl1pPr>
          </a:lstStyle>
          <a:p>
            <a:pPr>
              <a:defRPr/>
            </a:pPr>
            <a:fld id="{587F6F4A-7A0B-403C-8694-A919E0CD693B}" type="datetime1">
              <a:rPr lang="en-US" smtClean="0"/>
              <a:t>1/30/2020</a:t>
            </a:fld>
            <a:endParaRPr lang="en-US"/>
          </a:p>
        </p:txBody>
      </p:sp>
      <p:sp>
        <p:nvSpPr>
          <p:cNvPr id="6" name="Slide Number Placeholder 9"/>
          <p:cNvSpPr>
            <a:spLocks noGrp="1"/>
          </p:cNvSpPr>
          <p:nvPr>
            <p:ph type="sldNum" sz="quarter" idx="11"/>
          </p:nvPr>
        </p:nvSpPr>
        <p:spPr/>
        <p:txBody>
          <a:bodyPr rtlCol="0"/>
          <a:lstStyle>
            <a:lvl1pPr>
              <a:defRPr/>
            </a:lvl1pPr>
          </a:lstStyle>
          <a:p>
            <a:pPr>
              <a:defRPr/>
            </a:pPr>
            <a:fld id="{5570E5A6-DDC6-4C21-935F-33A16008F93A}" type="slidenum">
              <a:rPr lang="en-US"/>
              <a:pPr>
                <a:defRPr/>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493659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rgbClr val="85C35C"/>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rgbClr val="85C35C"/>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F387E994-B1DB-4812-94C5-E540BCEA90FB}" type="datetime1">
              <a:rPr lang="en-US" smtClean="0"/>
              <a:t>1/30/2020</a:t>
            </a:fld>
            <a:endParaRPr lang="en-US"/>
          </a:p>
        </p:txBody>
      </p:sp>
      <p:sp>
        <p:nvSpPr>
          <p:cNvPr id="8" name="Slide Number Placeholder 11"/>
          <p:cNvSpPr>
            <a:spLocks noGrp="1"/>
          </p:cNvSpPr>
          <p:nvPr>
            <p:ph type="sldNum" sz="quarter" idx="11"/>
          </p:nvPr>
        </p:nvSpPr>
        <p:spPr/>
        <p:txBody>
          <a:bodyPr rtlCol="0"/>
          <a:lstStyle>
            <a:lvl1pPr>
              <a:defRPr/>
            </a:lvl1pPr>
          </a:lstStyle>
          <a:p>
            <a:pPr>
              <a:defRPr/>
            </a:pPr>
            <a:fld id="{5CE2707A-B37B-4531-9176-5F45D697318E}" type="slidenum">
              <a:rPr lang="en-US"/>
              <a:pPr>
                <a:defRPr/>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2692066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CF0AF4CB-9DC8-4A57-9545-499A9568DE2F}" type="datetime1">
              <a:rPr lang="en-US" smtClean="0"/>
              <a:t>1/30/2020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solidFill>
            <a:srgbClr val="2F9139"/>
          </a:solidFill>
        </p:spPr>
        <p:txBody>
          <a:bodyPr/>
          <a:lstStyle>
            <a:lvl1pPr>
              <a:defRPr>
                <a:solidFill>
                  <a:srgbClr val="FFFFFF"/>
                </a:solidFill>
              </a:defRPr>
            </a:lvl1pPr>
          </a:lstStyle>
          <a:p>
            <a:pPr>
              <a:defRPr/>
            </a:pPr>
            <a:fld id="{C69C9440-6963-471A-BEA2-DD545C8E9C02}" type="slidenum">
              <a:rPr lang="en-US"/>
              <a:pPr>
                <a:defRPr/>
              </a:pPr>
              <a:t>‹#›</a:t>
            </a:fld>
            <a:endParaRPr lang="en-US"/>
          </a:p>
        </p:txBody>
      </p:sp>
    </p:spTree>
    <p:extLst>
      <p:ext uri="{BB962C8B-B14F-4D97-AF65-F5344CB8AC3E}">
        <p14:creationId xmlns:p14="http://schemas.microsoft.com/office/powerpoint/2010/main" val="25151598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474231E9-CB60-4DA9-A637-AC38091B48F7}" type="datetime1">
              <a:rPr lang="en-US" smtClean="0"/>
              <a:t>1/30/2020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a:defRPr/>
            </a:pPr>
            <a:fld id="{8BC5F372-7D92-4185-8916-F4EF09EDF1E4}" type="slidenum">
              <a:rPr lang="en-US"/>
              <a:pPr>
                <a:defRPr/>
              </a:pPr>
              <a:t>‹#›</a:t>
            </a:fld>
            <a:endParaRPr lang="en-US"/>
          </a:p>
        </p:txBody>
      </p:sp>
    </p:spTree>
    <p:extLst>
      <p:ext uri="{BB962C8B-B14F-4D97-AF65-F5344CB8AC3E}">
        <p14:creationId xmlns:p14="http://schemas.microsoft.com/office/powerpoint/2010/main" val="1932096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solidFill>
            <a:srgbClr val="85C35C"/>
          </a:solidFill>
          <a:ln w="50800" cap="sq" cmpd="dbl" algn="ctr">
            <a:solidFill>
              <a:srgbClr val="2F9139"/>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dirty="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fld id="{153F84BE-94E3-4B2D-B8EC-99CA286F88C0}" type="datetime1">
              <a:rPr lang="en-US" smtClean="0"/>
              <a:t>1/30/2020</a:t>
            </a:fld>
            <a:endParaRPr lang="en-US" dirty="0"/>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8330F9D-737D-4194-835D-2C1BC3C06F5C}" type="slidenum">
              <a:rPr lang="en-US"/>
              <a:pPr>
                <a:defRPr/>
              </a:pPr>
              <a:t>‹#›</a:t>
            </a:fld>
            <a:endParaRPr lang="en-US" dirty="0"/>
          </a:p>
        </p:txBody>
      </p:sp>
    </p:spTree>
    <p:extLst>
      <p:ext uri="{BB962C8B-B14F-4D97-AF65-F5344CB8AC3E}">
        <p14:creationId xmlns:p14="http://schemas.microsoft.com/office/powerpoint/2010/main" val="29023836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fld id="{77F69FAC-FFF6-4B12-BEE9-FBBF6F4567F7}" type="datetime1">
              <a:rPr lang="en-US" smtClean="0"/>
              <a:t>1/30/2020</a:t>
            </a:fld>
            <a:endParaRPr lang="en-US"/>
          </a:p>
        </p:txBody>
      </p:sp>
      <p:sp>
        <p:nvSpPr>
          <p:cNvPr id="10" name="Slide Number Placeholder 12"/>
          <p:cNvSpPr>
            <a:spLocks noGrp="1"/>
          </p:cNvSpPr>
          <p:nvPr>
            <p:ph type="sldNum" sz="quarter" idx="11"/>
          </p:nvPr>
        </p:nvSpPr>
        <p:spPr>
          <a:xfrm>
            <a:off x="0" y="4667250"/>
            <a:ext cx="1447800" cy="663575"/>
          </a:xfrm>
        </p:spPr>
        <p:txBody>
          <a:bodyPr rtlCol="0"/>
          <a:lstStyle>
            <a:lvl1pPr>
              <a:defRPr sz="2800"/>
            </a:lvl1pPr>
          </a:lstStyle>
          <a:p>
            <a:pPr>
              <a:defRPr/>
            </a:pPr>
            <a:fld id="{E754A31E-0FD4-404B-BB81-C9883DB80ACB}" type="slidenum">
              <a:rPr lang="en-US"/>
              <a:pPr>
                <a:defRPr/>
              </a:pPr>
              <a:t>‹#›</a:t>
            </a:fld>
            <a:endParaRPr 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238377913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004528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fld id="{61E4A1BE-0D60-4E9B-AC73-680CEF918AF6}" type="datetime1">
              <a:rPr lang="en-US" smtClean="0"/>
              <a:t>1/30/2020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E4ED77B-588E-46EB-BD28-27AA677395E6}" type="slidenum">
              <a:rPr lang="en-US"/>
              <a:pPr>
                <a:defRPr/>
              </a:pPr>
              <a:t>‹#›</a:t>
            </a:fld>
            <a:endParaRPr lang="en-US" dirty="0"/>
          </a:p>
        </p:txBody>
      </p:sp>
    </p:spTree>
    <p:extLst>
      <p:ext uri="{BB962C8B-B14F-4D97-AF65-F5344CB8AC3E}">
        <p14:creationId xmlns:p14="http://schemas.microsoft.com/office/powerpoint/2010/main" val="35546840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142038" y="609600"/>
            <a:ext cx="228600" cy="6248400"/>
          </a:xfrm>
          <a:prstGeom prst="rect">
            <a:avLst/>
          </a:prstGeom>
          <a:solidFill>
            <a:srgbClr val="85C35C"/>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fld id="{399BCFC3-418E-4CD4-AEEB-C554C3378CF2}" type="datetime1">
              <a:rPr lang="en-US" smtClean="0"/>
              <a:t>1/30/2020</a:t>
            </a:fld>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a:solidFill>
            <a:srgbClr val="2F9139"/>
          </a:solidFill>
        </p:spPr>
        <p:txBody>
          <a:bodyPr/>
          <a:lstStyle>
            <a:lvl1pPr>
              <a:defRPr/>
            </a:lvl1pPr>
          </a:lstStyle>
          <a:p>
            <a:pPr>
              <a:defRPr/>
            </a:pPr>
            <a:fld id="{EDA6D059-D1C9-476E-8FC7-534CD18C7EE5}" type="slidenum">
              <a:rPr lang="en-US"/>
              <a:pPr>
                <a:defRPr/>
              </a:pPr>
              <a:t>‹#›</a:t>
            </a:fld>
            <a:endParaRPr lang="en-US" dirty="0"/>
          </a:p>
        </p:txBody>
      </p:sp>
    </p:spTree>
    <p:extLst>
      <p:ext uri="{BB962C8B-B14F-4D97-AF65-F5344CB8AC3E}">
        <p14:creationId xmlns:p14="http://schemas.microsoft.com/office/powerpoint/2010/main" val="27835992"/>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fld id="{B90616AC-E59C-4442-91E0-DA7560766BC0}" type="datetime1">
              <a:rPr lang="en-US" smtClean="0"/>
              <a:t>1/30/2020</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DF7E5CC-56BE-43EF-A1B0-DC999FD60B0F}" type="slidenum">
              <a:rPr lang="en-US"/>
              <a:pPr>
                <a:defRPr/>
              </a:pPr>
              <a:t>‹#›</a:t>
            </a:fld>
            <a:endParaRPr lang="en-US" dirty="0"/>
          </a:p>
        </p:txBody>
      </p:sp>
    </p:spTree>
    <p:extLst>
      <p:ext uri="{BB962C8B-B14F-4D97-AF65-F5344CB8AC3E}">
        <p14:creationId xmlns:p14="http://schemas.microsoft.com/office/powerpoint/2010/main" val="4883634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445469E6-9318-49DD-8D53-494FD279C687}" type="datetime1">
              <a:rPr lang="en-US" smtClean="0"/>
              <a:t>1/30/2020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solidFill>
            <a:srgbClr val="2F9139"/>
          </a:solidFill>
        </p:spPr>
        <p:txBody>
          <a:bodyPr/>
          <a:lstStyle>
            <a:lvl1pPr>
              <a:defRPr/>
            </a:lvl1pPr>
          </a:lstStyle>
          <a:p>
            <a:pPr>
              <a:defRPr/>
            </a:pPr>
            <a:fld id="{FF2D54F4-BE64-40A3-AA29-BF7391B3DEBA}" type="slidenum">
              <a:rPr lang="en-US"/>
              <a:pPr>
                <a:defRPr/>
              </a:pPr>
              <a:t>‹#›</a:t>
            </a:fld>
            <a:endParaRPr lang="en-US"/>
          </a:p>
        </p:txBody>
      </p:sp>
    </p:spTree>
    <p:extLst>
      <p:ext uri="{BB962C8B-B14F-4D97-AF65-F5344CB8AC3E}">
        <p14:creationId xmlns:p14="http://schemas.microsoft.com/office/powerpoint/2010/main" val="3368139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469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704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131547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eaLnBrk="0" fontAlgn="base" hangingPunct="0">
              <a:spcBef>
                <a:spcPct val="0"/>
              </a:spcBef>
              <a:spcAft>
                <a:spcPct val="0"/>
              </a:spcAft>
              <a:defRPr/>
            </a:pPr>
            <a:fld id="{5AA5AE31-6876-49F8-90F9-A33774713E74}" type="datetimeFigureOut">
              <a:rPr lang="en-US">
                <a:solidFill>
                  <a:prstClr val="black"/>
                </a:solidFill>
                <a:latin typeface="Arial" panose="020B0604020202020204" pitchFamily="34" charset="0"/>
              </a:rPr>
              <a:pPr eaLnBrk="0" fontAlgn="base" hangingPunct="0">
                <a:spcBef>
                  <a:spcPct val="0"/>
                </a:spcBef>
                <a:spcAft>
                  <a:spcPct val="0"/>
                </a:spcAft>
                <a:defRPr/>
              </a:pPr>
              <a:t>1/30/2020</a:t>
            </a:fld>
            <a:endParaRPr lang="en-US">
              <a:solidFill>
                <a:prstClr val="black"/>
              </a:solidFill>
              <a:latin typeface="Arial" panose="020B0604020202020204" pitchFamily="34" charset="0"/>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eaLnBrk="0" fontAlgn="base" hangingPunct="0">
              <a:spcBef>
                <a:spcPct val="0"/>
              </a:spcBef>
              <a:spcAft>
                <a:spcPct val="0"/>
              </a:spcAft>
              <a:defRPr/>
            </a:pPr>
            <a:endParaRPr lang="en-US">
              <a:solidFill>
                <a:prstClr val="black"/>
              </a:solidFill>
              <a:latin typeface="Arial" panose="020B0604020202020204" pitchFamily="34" charset="0"/>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eaLnBrk="0" fontAlgn="base" hangingPunct="0">
              <a:spcBef>
                <a:spcPct val="0"/>
              </a:spcBef>
              <a:spcAft>
                <a:spcPct val="0"/>
              </a:spcAft>
              <a:defRPr/>
            </a:pPr>
            <a:fld id="{681F9094-8B56-4B77-95FC-FEADE1CBADF6}" type="slidenum">
              <a:rPr lang="en-US">
                <a:solidFill>
                  <a:prstClr val="black"/>
                </a:solidFill>
                <a:latin typeface="Arial" panose="020B0604020202020204" pitchFamily="34" charset="0"/>
              </a:rPr>
              <a:pPr eaLnBrk="0" fontAlgn="base" hangingPunct="0">
                <a:spcBef>
                  <a:spcPct val="0"/>
                </a:spcBef>
                <a:spcAft>
                  <a:spcPct val="0"/>
                </a:spcAft>
                <a:defRPr/>
              </a:pPr>
              <a:t>‹#›</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2452474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lvl1pPr>
              <a:defRPr/>
            </a:lvl1pPr>
          </a:lstStyle>
          <a:p>
            <a:pPr eaLnBrk="0" fontAlgn="base" hangingPunct="0">
              <a:spcBef>
                <a:spcPct val="0"/>
              </a:spcBef>
              <a:spcAft>
                <a:spcPct val="0"/>
              </a:spcAft>
              <a:defRPr/>
            </a:pPr>
            <a:fld id="{A04DB760-DDB1-4117-85E5-A4220C697BD6}" type="datetimeFigureOut">
              <a:rPr lang="en-US">
                <a:solidFill>
                  <a:prstClr val="black"/>
                </a:solidFill>
                <a:latin typeface="Arial" panose="020B0604020202020204" pitchFamily="34" charset="0"/>
              </a:rPr>
              <a:pPr eaLnBrk="0" fontAlgn="base" hangingPunct="0">
                <a:spcBef>
                  <a:spcPct val="0"/>
                </a:spcBef>
                <a:spcAft>
                  <a:spcPct val="0"/>
                </a:spcAft>
                <a:defRPr/>
              </a:pPr>
              <a:t>1/30/2020</a:t>
            </a:fld>
            <a:endParaRPr lang="en-US">
              <a:solidFill>
                <a:prstClr val="black"/>
              </a:solidFill>
              <a:latin typeface="Arial" panose="020B0604020202020204" pitchFamily="34" charset="0"/>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lvl1pPr>
              <a:defRPr/>
            </a:lvl1pPr>
          </a:lstStyle>
          <a:p>
            <a:pPr eaLnBrk="0" fontAlgn="base" hangingPunct="0">
              <a:spcBef>
                <a:spcPct val="0"/>
              </a:spcBef>
              <a:spcAft>
                <a:spcPct val="0"/>
              </a:spcAft>
              <a:defRPr/>
            </a:pPr>
            <a:endParaRPr lang="en-US">
              <a:solidFill>
                <a:prstClr val="black"/>
              </a:solidFill>
              <a:latin typeface="Arial" panose="020B0604020202020204" pitchFamily="34" charset="0"/>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lvl1pPr>
              <a:defRPr/>
            </a:lvl1pPr>
          </a:lstStyle>
          <a:p>
            <a:pPr eaLnBrk="0" fontAlgn="base" hangingPunct="0">
              <a:spcBef>
                <a:spcPct val="0"/>
              </a:spcBef>
              <a:spcAft>
                <a:spcPct val="0"/>
              </a:spcAft>
              <a:defRPr/>
            </a:pPr>
            <a:fld id="{EAE10B4E-D529-47F2-AEA4-7A06B123AF56}" type="slidenum">
              <a:rPr lang="en-US">
                <a:solidFill>
                  <a:prstClr val="black"/>
                </a:solidFill>
                <a:latin typeface="Arial" panose="020B0604020202020204" pitchFamily="34" charset="0"/>
              </a:rPr>
              <a:pPr eaLnBrk="0" fontAlgn="base" hangingPunct="0">
                <a:spcBef>
                  <a:spcPct val="0"/>
                </a:spcBef>
                <a:spcAft>
                  <a:spcPct val="0"/>
                </a:spcAft>
                <a:defRPr/>
              </a:pPr>
              <a:t>‹#›</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39431960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24379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857444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31" y="6336271"/>
            <a:ext cx="8919337" cy="438344"/>
          </a:xfrm>
          <a:prstGeom prst="rect">
            <a:avLst/>
          </a:prstGeom>
        </p:spPr>
      </p:pic>
      <p:sp>
        <p:nvSpPr>
          <p:cNvPr id="3" name="Content Placeholder 2"/>
          <p:cNvSpPr>
            <a:spLocks noGrp="1"/>
          </p:cNvSpPr>
          <p:nvPr>
            <p:ph idx="1"/>
          </p:nvPr>
        </p:nvSpPr>
        <p:spPr>
          <a:xfrm>
            <a:off x="378372" y="1465119"/>
            <a:ext cx="8387256" cy="4707082"/>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215757" y="79041"/>
            <a:ext cx="8712486" cy="1115914"/>
          </a:xfrm>
          <a:prstGeom prst="rect">
            <a:avLst/>
          </a:prstGeom>
        </p:spPr>
        <p:txBody>
          <a:bodyPr vert="horz" lIns="91440" tIns="45720" rIns="91440" bIns="45720" rtlCol="0" anchor="ctr">
            <a:normAutofit/>
          </a:bodyPr>
          <a:lstStyle/>
          <a:p>
            <a:r>
              <a:rPr lang="en-US"/>
              <a:t>Click to edit Master title style</a:t>
            </a:r>
            <a:endParaRPr lang="en-US" dirty="0"/>
          </a:p>
        </p:txBody>
      </p:sp>
    </p:spTree>
    <p:extLst>
      <p:ext uri="{BB962C8B-B14F-4D97-AF65-F5344CB8AC3E}">
        <p14:creationId xmlns:p14="http://schemas.microsoft.com/office/powerpoint/2010/main" val="375377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82737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15760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534480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042244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740508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860497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18339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981991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25836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036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8225" y="1566862"/>
            <a:ext cx="8496728" cy="823912"/>
          </a:xfrm>
          <a:prstGeom prst="rect">
            <a:avLst/>
          </a:prstGeom>
        </p:spPr>
        <p:txBody>
          <a:bodyPr anchor="ctr">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p:cNvSpPr>
            <a:spLocks noGrp="1"/>
          </p:cNvSpPr>
          <p:nvPr>
            <p:ph sz="half" idx="10"/>
          </p:nvPr>
        </p:nvSpPr>
        <p:spPr>
          <a:xfrm>
            <a:off x="308225" y="2489003"/>
            <a:ext cx="4155949" cy="3693588"/>
          </a:xfrm>
          <a:prstGeom prst="rect">
            <a:avLst/>
          </a:prstGeom>
        </p:spPr>
        <p:txBody>
          <a:bodyPr anchor="t"/>
          <a:lstStyle>
            <a:lvl1pPr marL="225425" indent="-225425">
              <a:defRPr sz="2800"/>
            </a:lvl1pPr>
            <a:lvl2pPr marL="688975" indent="-231775">
              <a:defRPr sz="2400"/>
            </a:lvl2pPr>
            <a:lvl3pPr>
              <a:defRPr sz="2000"/>
            </a:lvl3pPr>
            <a:lvl4pPr marL="1538288" indent="-166688">
              <a:defRPr sz="1800"/>
            </a:lvl4pPr>
            <a:lvl5pPr marL="1947863" indent="-119063">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1"/>
          </p:nvPr>
        </p:nvSpPr>
        <p:spPr>
          <a:xfrm>
            <a:off x="4649004" y="2481386"/>
            <a:ext cx="4155949" cy="3693588"/>
          </a:xfrm>
          <a:prstGeom prst="rect">
            <a:avLst/>
          </a:prstGeom>
        </p:spPr>
        <p:txBody>
          <a:bodyPr anchor="t"/>
          <a:lstStyle>
            <a:lvl1pPr marL="225425" indent="-225425">
              <a:defRPr sz="2800"/>
            </a:lvl1pPr>
            <a:lvl2pPr marL="688975" indent="-231775">
              <a:defRPr sz="2400"/>
            </a:lvl2pPr>
            <a:lvl3pPr>
              <a:defRPr sz="2000"/>
            </a:lvl3pPr>
            <a:lvl4pPr marL="1538288" indent="-166688">
              <a:defRPr sz="1800"/>
            </a:lvl4pPr>
            <a:lvl5pPr marL="1947863" indent="-119063">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p:cNvSpPr>
            <a:spLocks noGrp="1"/>
          </p:cNvSpPr>
          <p:nvPr>
            <p:ph type="title"/>
          </p:nvPr>
        </p:nvSpPr>
        <p:spPr>
          <a:xfrm>
            <a:off x="215757" y="79041"/>
            <a:ext cx="8712486" cy="1115914"/>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31" y="6336271"/>
            <a:ext cx="8919337" cy="438344"/>
          </a:xfrm>
          <a:prstGeom prst="rect">
            <a:avLst/>
          </a:prstGeom>
        </p:spPr>
      </p:pic>
    </p:spTree>
    <p:extLst>
      <p:ext uri="{BB962C8B-B14F-4D97-AF65-F5344CB8AC3E}">
        <p14:creationId xmlns:p14="http://schemas.microsoft.com/office/powerpoint/2010/main" val="4193398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4718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5481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471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7273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517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169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946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334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304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340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67287" y="1561263"/>
            <a:ext cx="8209426" cy="4562475"/>
          </a:xfrm>
        </p:spPr>
        <p:txBody>
          <a:bodyPr/>
          <a:lstStyle>
            <a:lvl1pPr algn="ctr">
              <a:defRPr/>
            </a:lvl1pPr>
          </a:lstStyle>
          <a:p>
            <a:r>
              <a:rPr lang="en-US"/>
              <a:t>Click icon to add picture</a:t>
            </a:r>
          </a:p>
        </p:txBody>
      </p:sp>
      <p:sp>
        <p:nvSpPr>
          <p:cNvPr id="12" name="Title Placeholder 1"/>
          <p:cNvSpPr>
            <a:spLocks noGrp="1"/>
          </p:cNvSpPr>
          <p:nvPr>
            <p:ph type="title"/>
          </p:nvPr>
        </p:nvSpPr>
        <p:spPr>
          <a:xfrm>
            <a:off x="215757" y="79041"/>
            <a:ext cx="8712486" cy="1115914"/>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31" y="6336271"/>
            <a:ext cx="8919337" cy="438344"/>
          </a:xfrm>
          <a:prstGeom prst="rect">
            <a:avLst/>
          </a:prstGeom>
        </p:spPr>
      </p:pic>
    </p:spTree>
    <p:extLst>
      <p:ext uri="{BB962C8B-B14F-4D97-AF65-F5344CB8AC3E}">
        <p14:creationId xmlns:p14="http://schemas.microsoft.com/office/powerpoint/2010/main" val="26741529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124C813-BFBA-4D94-9A5F-4F74F5C6D8FC}"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17801644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4C813-BFBA-4D94-9A5F-4F74F5C6D8FC}"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24394913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24C813-BFBA-4D94-9A5F-4F74F5C6D8FC}"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15789234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24C813-BFBA-4D94-9A5F-4F74F5C6D8FC}"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1982726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24C813-BFBA-4D94-9A5F-4F74F5C6D8FC}" type="datetimeFigureOut">
              <a:rPr lang="en-US" smtClean="0"/>
              <a:t>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945086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124C813-BFBA-4D94-9A5F-4F74F5C6D8FC}" type="datetimeFigureOut">
              <a:rPr lang="en-US" smtClean="0"/>
              <a:t>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41551075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24C813-BFBA-4D94-9A5F-4F74F5C6D8FC}" type="datetimeFigureOut">
              <a:rPr lang="en-US" smtClean="0"/>
              <a:t>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1208687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24C813-BFBA-4D94-9A5F-4F74F5C6D8FC}"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2577284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124C813-BFBA-4D94-9A5F-4F74F5C6D8FC}"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568853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4C813-BFBA-4D94-9A5F-4F74F5C6D8FC}"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347365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14313"/>
            <a:ext cx="7620000" cy="1462087"/>
          </a:xfrm>
        </p:spPr>
        <p:txBody>
          <a:bodyPr/>
          <a:lstStyle/>
          <a:p>
            <a:r>
              <a:rPr lang="en-US"/>
              <a:t>Click to edit Master title style</a:t>
            </a:r>
          </a:p>
        </p:txBody>
      </p:sp>
      <p:sp>
        <p:nvSpPr>
          <p:cNvPr id="3" name="Content Placeholder 2"/>
          <p:cNvSpPr>
            <a:spLocks noGrp="1"/>
          </p:cNvSpPr>
          <p:nvPr>
            <p:ph idx="1"/>
          </p:nvPr>
        </p:nvSpPr>
        <p:spPr>
          <a:xfrm>
            <a:off x="685800" y="2017713"/>
            <a:ext cx="7620000" cy="377348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3036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24C813-BFBA-4D94-9A5F-4F74F5C6D8FC}"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036D9-7964-4DFD-9714-014DC272B180}" type="slidenum">
              <a:rPr lang="en-US" smtClean="0"/>
              <a:t>‹#›</a:t>
            </a:fld>
            <a:endParaRPr lang="en-US"/>
          </a:p>
        </p:txBody>
      </p:sp>
    </p:spTree>
    <p:extLst>
      <p:ext uri="{BB962C8B-B14F-4D97-AF65-F5344CB8AC3E}">
        <p14:creationId xmlns:p14="http://schemas.microsoft.com/office/powerpoint/2010/main" val="3100700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5400">
                <a:solidFill>
                  <a:srgbClr val="592989"/>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4CB29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4556193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981200"/>
            <a:ext cx="8001000" cy="381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BB6488B9-5828-4DEE-ACAF-E4C955BFC8BC}" type="datetime1">
              <a:rPr lang="en-US"/>
              <a:pPr>
                <a:defRPr/>
              </a:pPr>
              <a:t>1/30/2020</a:t>
            </a:fld>
            <a:endParaRPr lang="en-US" dirty="0"/>
          </a:p>
        </p:txBody>
      </p:sp>
    </p:spTree>
    <p:extLst>
      <p:ext uri="{BB962C8B-B14F-4D97-AF65-F5344CB8AC3E}">
        <p14:creationId xmlns:p14="http://schemas.microsoft.com/office/powerpoint/2010/main" val="26497824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91DE2F95-61AE-4656-86A8-A52CDC787A14}" type="datetime1">
              <a:rPr lang="en-US"/>
              <a:pPr>
                <a:defRPr/>
              </a:pPr>
              <a:t>1/30/2020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C98115E7-374E-4622-B570-86B3FA1DDCD2}" type="slidenum">
              <a:rPr lang="en-US" altLang="en-US"/>
              <a:pPr/>
              <a:t>‹#›</a:t>
            </a:fld>
            <a:endParaRPr lang="en-US" altLang="en-US"/>
          </a:p>
        </p:txBody>
      </p:sp>
    </p:spTree>
    <p:extLst>
      <p:ext uri="{BB962C8B-B14F-4D97-AF65-F5344CB8AC3E}">
        <p14:creationId xmlns:p14="http://schemas.microsoft.com/office/powerpoint/2010/main" val="2707970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0F2C5944-7B93-4B86-AE3E-1C6B30076A61}" type="datetime1">
              <a:rPr lang="en-US"/>
              <a:pPr>
                <a:defRPr/>
              </a:pPr>
              <a:t>1/30/2020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5C519C7F-6D5C-468A-A05F-26265B7696FC}" type="slidenum">
              <a:rPr lang="en-US" altLang="en-US"/>
              <a:pPr/>
              <a:t>‹#›</a:t>
            </a:fld>
            <a:endParaRPr lang="en-US" altLang="en-US"/>
          </a:p>
        </p:txBody>
      </p:sp>
    </p:spTree>
    <p:extLst>
      <p:ext uri="{BB962C8B-B14F-4D97-AF65-F5344CB8AC3E}">
        <p14:creationId xmlns:p14="http://schemas.microsoft.com/office/powerpoint/2010/main" val="3892720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9ED83E90-D1B3-4B73-82D8-BC4B94E2104F}" type="datetime1">
              <a:rPr lang="en-US"/>
              <a:pPr>
                <a:defRPr/>
              </a:pPr>
              <a:t>1/30/2020</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2CD94C54-A024-4F02-9985-7F638E574607}" type="slidenum">
              <a:rPr lang="en-US" altLang="en-US"/>
              <a:pPr/>
              <a:t>‹#›</a:t>
            </a:fld>
            <a:endParaRPr lang="en-US" altLang="en-US"/>
          </a:p>
        </p:txBody>
      </p:sp>
    </p:spTree>
    <p:extLst>
      <p:ext uri="{BB962C8B-B14F-4D97-AF65-F5344CB8AC3E}">
        <p14:creationId xmlns:p14="http://schemas.microsoft.com/office/powerpoint/2010/main" val="41705108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A6C070F4-F28E-4244-99A3-7B4CA9BD0F77}" type="datetime1">
              <a:rPr lang="en-US"/>
              <a:pPr>
                <a:defRPr/>
              </a:pPr>
              <a:t>1/30/2020</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92E66CA6-3B6F-42D4-8E42-0BFA37087BCA}" type="slidenum">
              <a:rPr lang="en-US" altLang="en-US"/>
              <a:pPr/>
              <a:t>‹#›</a:t>
            </a:fld>
            <a:endParaRPr lang="en-US" altLang="en-US"/>
          </a:p>
        </p:txBody>
      </p:sp>
    </p:spTree>
    <p:extLst>
      <p:ext uri="{BB962C8B-B14F-4D97-AF65-F5344CB8AC3E}">
        <p14:creationId xmlns:p14="http://schemas.microsoft.com/office/powerpoint/2010/main" val="30345554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3F23F6A8-51DC-4A72-9EB8-A1F469E29AFA}" type="datetime1">
              <a:rPr lang="en-US"/>
              <a:pPr>
                <a:defRPr/>
              </a:pPr>
              <a:t>1/30/2020</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71E36E0B-5CFB-4461-A18A-B7F31BBD5430}" type="slidenum">
              <a:rPr lang="en-US" altLang="en-US"/>
              <a:pPr/>
              <a:t>‹#›</a:t>
            </a:fld>
            <a:endParaRPr lang="en-US" altLang="en-US"/>
          </a:p>
        </p:txBody>
      </p:sp>
    </p:spTree>
    <p:extLst>
      <p:ext uri="{BB962C8B-B14F-4D97-AF65-F5344CB8AC3E}">
        <p14:creationId xmlns:p14="http://schemas.microsoft.com/office/powerpoint/2010/main" val="1393280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72BBC82A-EBA1-4D0B-9C53-A0DC34573FE8}" type="datetime1">
              <a:rPr lang="en-US"/>
              <a:pPr>
                <a:defRPr/>
              </a:pPr>
              <a:t>1/30/2020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2BF61DE3-21C4-4BB3-8728-CCFBFCAF79AB}" type="slidenum">
              <a:rPr lang="en-US" altLang="en-US"/>
              <a:pPr/>
              <a:t>‹#›</a:t>
            </a:fld>
            <a:endParaRPr lang="en-US" altLang="en-US"/>
          </a:p>
        </p:txBody>
      </p:sp>
    </p:spTree>
    <p:extLst>
      <p:ext uri="{BB962C8B-B14F-4D97-AF65-F5344CB8AC3E}">
        <p14:creationId xmlns:p14="http://schemas.microsoft.com/office/powerpoint/2010/main" val="1568699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697BBE68-A2F7-4694-84F2-D4B7A37FF0F1}" type="datetime1">
              <a:rPr lang="en-US"/>
              <a:pPr>
                <a:defRPr/>
              </a:pPr>
              <a:t>1/30/2020</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BA24A8EA-FBA8-40A9-A199-33A0DD24967F}" type="slidenum">
              <a:rPr lang="en-US" altLang="en-US"/>
              <a:pPr/>
              <a:t>‹#›</a:t>
            </a:fld>
            <a:endParaRPr lang="en-US" altLang="en-US"/>
          </a:p>
        </p:txBody>
      </p:sp>
    </p:spTree>
    <p:extLst>
      <p:ext uri="{BB962C8B-B14F-4D97-AF65-F5344CB8AC3E}">
        <p14:creationId xmlns:p14="http://schemas.microsoft.com/office/powerpoint/2010/main" val="3981070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a:solidFill>
                  <a:srgbClr val="794F9F"/>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rgbClr val="1CA88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2910408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FAEABAD7-CEAD-4FCF-B4D4-404CFB66FECF}" type="datetime1">
              <a:rPr lang="en-US"/>
              <a:pPr>
                <a:defRPr/>
              </a:pPr>
              <a:t>1/30/2020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1A44D08A-75C8-4D66-BF1A-726A7C5C482B}" type="slidenum">
              <a:rPr lang="en-US" altLang="en-US"/>
              <a:pPr/>
              <a:t>‹#›</a:t>
            </a:fld>
            <a:endParaRPr lang="en-US" altLang="en-US"/>
          </a:p>
        </p:txBody>
      </p:sp>
    </p:spTree>
    <p:extLst>
      <p:ext uri="{BB962C8B-B14F-4D97-AF65-F5344CB8AC3E}">
        <p14:creationId xmlns:p14="http://schemas.microsoft.com/office/powerpoint/2010/main" val="9896871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itchFamily="-112" charset="0"/>
              </a:defRPr>
            </a:lvl1pPr>
          </a:lstStyle>
          <a:p>
            <a:pPr>
              <a:defRPr/>
            </a:pPr>
            <a:fld id="{0B4DAF89-222C-4394-A872-D414C1A76F44}" type="datetime1">
              <a:rPr lang="en-US"/>
              <a:pPr>
                <a:defRPr/>
              </a:pPr>
              <a:t>1/30/2020</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lgn="l" fontAlgn="auto">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lgn="l">
              <a:defRPr>
                <a:latin typeface="Calibri" panose="020F0502020204030204" pitchFamily="34" charset="0"/>
              </a:defRPr>
            </a:lvl1pPr>
          </a:lstStyle>
          <a:p>
            <a:fld id="{AF1EB172-028E-4B50-8E57-05A1A959BB61}" type="slidenum">
              <a:rPr lang="en-US" altLang="en-US"/>
              <a:pPr/>
              <a:t>‹#›</a:t>
            </a:fld>
            <a:endParaRPr lang="en-US" altLang="en-US"/>
          </a:p>
        </p:txBody>
      </p:sp>
    </p:spTree>
    <p:extLst>
      <p:ext uri="{BB962C8B-B14F-4D97-AF65-F5344CB8AC3E}">
        <p14:creationId xmlns:p14="http://schemas.microsoft.com/office/powerpoint/2010/main" val="10090737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8526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4867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7720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6340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971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5868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300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4452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73868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15312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9151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302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E9507F-7B3E-4801-AE90-BA40AF3C65FF}" type="datetimeFigureOut">
              <a:rPr lang="en-US">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8373A2-CA20-4795-9F64-DD27EF8F74C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071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70650A-9F16-4B7B-8D5A-835B63762D1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4912379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16598647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0650A-9F16-4B7B-8D5A-835B63762D1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34666607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70650A-9F16-4B7B-8D5A-835B63762D10}"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29696493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70650A-9F16-4B7B-8D5A-835B63762D10}" type="datetimeFigureOut">
              <a:rPr lang="en-US" smtClean="0"/>
              <a:t>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46338593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70650A-9F16-4B7B-8D5A-835B63762D10}" type="datetimeFigureOut">
              <a:rPr lang="en-US" smtClean="0"/>
              <a:t>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28134321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86056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0650A-9F16-4B7B-8D5A-835B63762D10}" type="datetimeFigureOut">
              <a:rPr lang="en-US" smtClean="0"/>
              <a:t>1/30/2020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11983262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70650A-9F16-4B7B-8D5A-835B63762D10}"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42235556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70650A-9F16-4B7B-8D5A-835B63762D10}" type="datetimeFigureOut">
              <a:rPr lang="en-US" smtClean="0"/>
              <a:t>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5471658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39947816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t>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29D2FC-4579-4EBA-9BE5-C89DB3795BC8}" type="slidenum">
              <a:rPr lang="en-US" smtClean="0"/>
              <a:t>‹#›</a:t>
            </a:fld>
            <a:endParaRPr lang="en-US"/>
          </a:p>
        </p:txBody>
      </p:sp>
    </p:spTree>
    <p:extLst>
      <p:ext uri="{BB962C8B-B14F-4D97-AF65-F5344CB8AC3E}">
        <p14:creationId xmlns:p14="http://schemas.microsoft.com/office/powerpoint/2010/main" val="34907937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719572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336085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9522734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615544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281821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115455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165488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65380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95110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846162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576409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107690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5BD4B23-E68E-4E0B-B31C-AF314DCDD024}"/>
              </a:ext>
            </a:extLst>
          </p:cNvPr>
          <p:cNvSpPr/>
          <p:nvPr userDrawn="1"/>
        </p:nvSpPr>
        <p:spPr>
          <a:xfrm>
            <a:off x="0" y="-4420"/>
            <a:ext cx="9144000" cy="3429000"/>
          </a:xfrm>
          <a:prstGeom prst="rect">
            <a:avLst/>
          </a:prstGeom>
          <a:solidFill>
            <a:srgbClr val="005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15757" y="136634"/>
            <a:ext cx="8712486" cy="3146893"/>
          </a:xfrm>
        </p:spPr>
        <p:txBody>
          <a:bodyPr anchor="ctr">
            <a:normAutofit/>
          </a:bodyPr>
          <a:lstStyle>
            <a:lvl1pPr algn="l">
              <a:defRPr sz="4400" b="0">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390418" y="3719246"/>
            <a:ext cx="8363164" cy="2085654"/>
          </a:xfrm>
          <a:prstGeom prst="rect">
            <a:avLst/>
          </a:prstGeom>
        </p:spPr>
        <p:txBody>
          <a:bodyPr anchor="t"/>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TextBox 13">
            <a:extLst>
              <a:ext uri="{FF2B5EF4-FFF2-40B4-BE49-F238E27FC236}">
                <a16:creationId xmlns:a16="http://schemas.microsoft.com/office/drawing/2014/main" id="{DC13242E-0BE2-4825-90B2-6310C5430D2B}"/>
              </a:ext>
            </a:extLst>
          </p:cNvPr>
          <p:cNvSpPr txBox="1"/>
          <p:nvPr userDrawn="1"/>
        </p:nvSpPr>
        <p:spPr>
          <a:xfrm>
            <a:off x="5122353" y="6604683"/>
            <a:ext cx="3986710" cy="230832"/>
          </a:xfrm>
          <a:prstGeom prst="rect">
            <a:avLst/>
          </a:prstGeom>
          <a:noFill/>
        </p:spPr>
        <p:txBody>
          <a:bodyPr wrap="square" rtlCol="0">
            <a:spAutoFit/>
          </a:bodyPr>
          <a:lstStyle/>
          <a:p>
            <a:pPr algn="r"/>
            <a:r>
              <a:rPr lang="en-US" sz="900" dirty="0">
                <a:solidFill>
                  <a:srgbClr val="85898A"/>
                </a:solidFill>
              </a:rPr>
              <a:t>http://communityhealth.ku.edu | Copyright © 2018 by The University of Kansas</a:t>
            </a:r>
          </a:p>
        </p:txBody>
      </p:sp>
      <p:sp>
        <p:nvSpPr>
          <p:cNvPr id="9" name="Rectangle 8">
            <a:extLst>
              <a:ext uri="{FF2B5EF4-FFF2-40B4-BE49-F238E27FC236}">
                <a16:creationId xmlns:a16="http://schemas.microsoft.com/office/drawing/2014/main" id="{895B89C8-073D-4D3A-9815-48F13D279C81}"/>
              </a:ext>
            </a:extLst>
          </p:cNvPr>
          <p:cNvSpPr/>
          <p:nvPr userDrawn="1"/>
        </p:nvSpPr>
        <p:spPr>
          <a:xfrm>
            <a:off x="9418" y="906838"/>
            <a:ext cx="4587982" cy="2952377"/>
          </a:xfrm>
          <a:prstGeom prst="rect">
            <a:avLst/>
          </a:prstGeom>
          <a:blipFill dpi="0" rotWithShape="1">
            <a:blip r:embed="rId2">
              <a:alphaModFix amt="1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grpSp>
        <p:nvGrpSpPr>
          <p:cNvPr id="22" name="Group 21">
            <a:extLst>
              <a:ext uri="{FF2B5EF4-FFF2-40B4-BE49-F238E27FC236}">
                <a16:creationId xmlns:a16="http://schemas.microsoft.com/office/drawing/2014/main" id="{30B929EF-DFE0-4657-B300-C66C2BE0C31E}"/>
              </a:ext>
            </a:extLst>
          </p:cNvPr>
          <p:cNvGrpSpPr/>
          <p:nvPr userDrawn="1"/>
        </p:nvGrpSpPr>
        <p:grpSpPr>
          <a:xfrm>
            <a:off x="215756" y="6025870"/>
            <a:ext cx="8810862" cy="694201"/>
            <a:chOff x="215756" y="6025870"/>
            <a:chExt cx="8810862" cy="694201"/>
          </a:xfrm>
        </p:grpSpPr>
        <p:pic>
          <p:nvPicPr>
            <p:cNvPr id="17" name="Picture 16">
              <a:extLst>
                <a:ext uri="{FF2B5EF4-FFF2-40B4-BE49-F238E27FC236}">
                  <a16:creationId xmlns:a16="http://schemas.microsoft.com/office/drawing/2014/main" id="{ADA70CAC-75F9-41C3-BE26-74F3EA67E5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56" y="6025870"/>
              <a:ext cx="2055479" cy="694201"/>
            </a:xfrm>
            <a:prstGeom prst="rect">
              <a:avLst/>
            </a:prstGeom>
          </p:spPr>
        </p:pic>
        <p:pic>
          <p:nvPicPr>
            <p:cNvPr id="19" name="Picture 18">
              <a:extLst>
                <a:ext uri="{FF2B5EF4-FFF2-40B4-BE49-F238E27FC236}">
                  <a16:creationId xmlns:a16="http://schemas.microsoft.com/office/drawing/2014/main" id="{9F796BAF-25B9-4353-AD98-376E77A076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70607" y="6205397"/>
              <a:ext cx="2529785" cy="332531"/>
            </a:xfrm>
            <a:prstGeom prst="rect">
              <a:avLst/>
            </a:prstGeom>
          </p:spPr>
        </p:pic>
        <p:pic>
          <p:nvPicPr>
            <p:cNvPr id="21" name="Picture 20">
              <a:extLst>
                <a:ext uri="{FF2B5EF4-FFF2-40B4-BE49-F238E27FC236}">
                  <a16:creationId xmlns:a16="http://schemas.microsoft.com/office/drawing/2014/main" id="{C8319A11-2AF6-4774-9EEE-C219FBD780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196319" y="6203602"/>
              <a:ext cx="2830299" cy="332531"/>
            </a:xfrm>
            <a:prstGeom prst="rect">
              <a:avLst/>
            </a:prstGeom>
          </p:spPr>
        </p:pic>
      </p:grpSp>
    </p:spTree>
    <p:extLst>
      <p:ext uri="{BB962C8B-B14F-4D97-AF65-F5344CB8AC3E}">
        <p14:creationId xmlns:p14="http://schemas.microsoft.com/office/powerpoint/2010/main" val="28258985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eneral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372" y="1465119"/>
            <a:ext cx="8387256" cy="4707082"/>
          </a:xfrm>
          <a:prstGeom prst="rect">
            <a:avLst/>
          </a:prstGeo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a:xfrm>
            <a:off x="215757" y="79041"/>
            <a:ext cx="8712486" cy="1115914"/>
          </a:xfrm>
          <a:prstGeom prst="rect">
            <a:avLst/>
          </a:prstGeom>
        </p:spPr>
        <p:txBody>
          <a:bodyPr vert="horz" lIns="91440" tIns="45720" rIns="91440" bIns="45720" rtlCol="0" anchor="ctr">
            <a:normAutofit/>
          </a:bodyPr>
          <a:lstStyle/>
          <a:p>
            <a:r>
              <a:rPr lang="en-US"/>
              <a:t>Click to edit Master title style</a:t>
            </a:r>
            <a:endParaRPr lang="en-US" dirty="0"/>
          </a:p>
        </p:txBody>
      </p:sp>
      <p:grpSp>
        <p:nvGrpSpPr>
          <p:cNvPr id="2" name="Group 1">
            <a:extLst>
              <a:ext uri="{FF2B5EF4-FFF2-40B4-BE49-F238E27FC236}">
                <a16:creationId xmlns:a16="http://schemas.microsoft.com/office/drawing/2014/main" id="{376F4355-D0B8-4589-958F-1D41FAF32690}"/>
              </a:ext>
            </a:extLst>
          </p:cNvPr>
          <p:cNvGrpSpPr/>
          <p:nvPr userDrawn="1"/>
        </p:nvGrpSpPr>
        <p:grpSpPr>
          <a:xfrm>
            <a:off x="125818" y="6212841"/>
            <a:ext cx="8983245" cy="622674"/>
            <a:chOff x="125818" y="6212841"/>
            <a:chExt cx="8983245" cy="622674"/>
          </a:xfrm>
        </p:grpSpPr>
        <p:sp>
          <p:nvSpPr>
            <p:cNvPr id="10" name="TextBox 9">
              <a:extLst>
                <a:ext uri="{FF2B5EF4-FFF2-40B4-BE49-F238E27FC236}">
                  <a16:creationId xmlns:a16="http://schemas.microsoft.com/office/drawing/2014/main" id="{5CBE237C-15B4-4ACA-87A2-779443B54499}"/>
                </a:ext>
              </a:extLst>
            </p:cNvPr>
            <p:cNvSpPr txBox="1"/>
            <p:nvPr userDrawn="1"/>
          </p:nvSpPr>
          <p:spPr>
            <a:xfrm>
              <a:off x="5122353" y="6604683"/>
              <a:ext cx="3986710" cy="230832"/>
            </a:xfrm>
            <a:prstGeom prst="rect">
              <a:avLst/>
            </a:prstGeom>
            <a:noFill/>
          </p:spPr>
          <p:txBody>
            <a:bodyPr wrap="square" rtlCol="0">
              <a:spAutoFit/>
            </a:bodyPr>
            <a:lstStyle/>
            <a:p>
              <a:pPr algn="r"/>
              <a:r>
                <a:rPr lang="en-US" sz="900" dirty="0">
                  <a:solidFill>
                    <a:srgbClr val="85898A"/>
                  </a:solidFill>
                </a:rPr>
                <a:t>http://communityhealth.ku.edu | Copyright © 2018 by The University of Kansas</a:t>
              </a:r>
            </a:p>
          </p:txBody>
        </p:sp>
        <p:pic>
          <p:nvPicPr>
            <p:cNvPr id="8" name="Picture 7">
              <a:extLst>
                <a:ext uri="{FF2B5EF4-FFF2-40B4-BE49-F238E27FC236}">
                  <a16:creationId xmlns:a16="http://schemas.microsoft.com/office/drawing/2014/main" id="{F2610B4F-8C24-44F6-A1AF-381811D480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18" y="6212841"/>
              <a:ext cx="1673004" cy="565027"/>
            </a:xfrm>
            <a:prstGeom prst="rect">
              <a:avLst/>
            </a:prstGeom>
          </p:spPr>
        </p:pic>
      </p:grpSp>
    </p:spTree>
    <p:extLst>
      <p:ext uri="{BB962C8B-B14F-4D97-AF65-F5344CB8AC3E}">
        <p14:creationId xmlns:p14="http://schemas.microsoft.com/office/powerpoint/2010/main" val="1845565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8225" y="1566862"/>
            <a:ext cx="8496728" cy="823912"/>
          </a:xfrm>
          <a:prstGeom prst="rect">
            <a:avLst/>
          </a:prstGeom>
        </p:spPr>
        <p:txBody>
          <a:bodyPr anchor="ctr">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p:cNvSpPr>
            <a:spLocks noGrp="1"/>
          </p:cNvSpPr>
          <p:nvPr>
            <p:ph sz="half" idx="10"/>
          </p:nvPr>
        </p:nvSpPr>
        <p:spPr>
          <a:xfrm>
            <a:off x="308225" y="2489003"/>
            <a:ext cx="4155949" cy="3693588"/>
          </a:xfrm>
          <a:prstGeom prst="rect">
            <a:avLst/>
          </a:prstGeom>
        </p:spPr>
        <p:txBody>
          <a:bodyPr anchor="t"/>
          <a:lstStyle>
            <a:lvl1pPr marL="225425" indent="-225425">
              <a:defRPr sz="2800"/>
            </a:lvl1pPr>
            <a:lvl2pPr marL="688975" indent="-231775">
              <a:defRPr sz="2400"/>
            </a:lvl2pPr>
            <a:lvl3pPr>
              <a:defRPr sz="2000"/>
            </a:lvl3pPr>
            <a:lvl4pPr marL="1538288" indent="-166688">
              <a:defRPr sz="1800"/>
            </a:lvl4pPr>
            <a:lvl5pPr marL="1947863" indent="-119063">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1"/>
          </p:nvPr>
        </p:nvSpPr>
        <p:spPr>
          <a:xfrm>
            <a:off x="4649004" y="2481386"/>
            <a:ext cx="4155949" cy="3693588"/>
          </a:xfrm>
          <a:prstGeom prst="rect">
            <a:avLst/>
          </a:prstGeom>
        </p:spPr>
        <p:txBody>
          <a:bodyPr anchor="t"/>
          <a:lstStyle>
            <a:lvl1pPr marL="225425" indent="-225425">
              <a:defRPr sz="2800"/>
            </a:lvl1pPr>
            <a:lvl2pPr marL="688975" indent="-231775">
              <a:defRPr sz="2400"/>
            </a:lvl2pPr>
            <a:lvl3pPr>
              <a:defRPr sz="2000"/>
            </a:lvl3pPr>
            <a:lvl4pPr marL="1538288" indent="-166688">
              <a:defRPr sz="1800"/>
            </a:lvl4pPr>
            <a:lvl5pPr marL="1947863" indent="-119063">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Placeholder 1"/>
          <p:cNvSpPr>
            <a:spLocks noGrp="1"/>
          </p:cNvSpPr>
          <p:nvPr>
            <p:ph type="title"/>
          </p:nvPr>
        </p:nvSpPr>
        <p:spPr>
          <a:xfrm>
            <a:off x="215757" y="79041"/>
            <a:ext cx="8712486" cy="1115914"/>
          </a:xfrm>
          <a:prstGeom prst="rect">
            <a:avLst/>
          </a:prstGeom>
        </p:spPr>
        <p:txBody>
          <a:bodyPr vert="horz" lIns="91440" tIns="45720" rIns="91440" bIns="45720" rtlCol="0" anchor="ctr">
            <a:normAutofit/>
          </a:bodyPr>
          <a:lstStyle/>
          <a:p>
            <a:r>
              <a:rPr lang="en-US"/>
              <a:t>Click to edit Master title style</a:t>
            </a:r>
            <a:endParaRPr lang="en-US" dirty="0"/>
          </a:p>
        </p:txBody>
      </p:sp>
      <p:grpSp>
        <p:nvGrpSpPr>
          <p:cNvPr id="14" name="Group 13">
            <a:extLst>
              <a:ext uri="{FF2B5EF4-FFF2-40B4-BE49-F238E27FC236}">
                <a16:creationId xmlns:a16="http://schemas.microsoft.com/office/drawing/2014/main" id="{E2873008-18D4-438C-AD17-5D8B936469F2}"/>
              </a:ext>
            </a:extLst>
          </p:cNvPr>
          <p:cNvGrpSpPr/>
          <p:nvPr userDrawn="1"/>
        </p:nvGrpSpPr>
        <p:grpSpPr>
          <a:xfrm>
            <a:off x="125818" y="6212841"/>
            <a:ext cx="8983245" cy="622674"/>
            <a:chOff x="125818" y="6212841"/>
            <a:chExt cx="8983245" cy="622674"/>
          </a:xfrm>
        </p:grpSpPr>
        <p:sp>
          <p:nvSpPr>
            <p:cNvPr id="15" name="TextBox 14">
              <a:extLst>
                <a:ext uri="{FF2B5EF4-FFF2-40B4-BE49-F238E27FC236}">
                  <a16:creationId xmlns:a16="http://schemas.microsoft.com/office/drawing/2014/main" id="{3C948883-25F8-4FA0-817F-2AAD316D7C04}"/>
                </a:ext>
              </a:extLst>
            </p:cNvPr>
            <p:cNvSpPr txBox="1"/>
            <p:nvPr userDrawn="1"/>
          </p:nvSpPr>
          <p:spPr>
            <a:xfrm>
              <a:off x="5122353" y="6604683"/>
              <a:ext cx="3986710" cy="230832"/>
            </a:xfrm>
            <a:prstGeom prst="rect">
              <a:avLst/>
            </a:prstGeom>
            <a:noFill/>
          </p:spPr>
          <p:txBody>
            <a:bodyPr wrap="square" rtlCol="0">
              <a:spAutoFit/>
            </a:bodyPr>
            <a:lstStyle/>
            <a:p>
              <a:pPr algn="r"/>
              <a:r>
                <a:rPr lang="en-US" sz="900" dirty="0">
                  <a:solidFill>
                    <a:srgbClr val="85898A"/>
                  </a:solidFill>
                </a:rPr>
                <a:t>http://communityhealth.ku.edu | Copyright © 2018 by The University of Kansas</a:t>
              </a:r>
            </a:p>
          </p:txBody>
        </p:sp>
        <p:pic>
          <p:nvPicPr>
            <p:cNvPr id="16" name="Picture 15">
              <a:extLst>
                <a:ext uri="{FF2B5EF4-FFF2-40B4-BE49-F238E27FC236}">
                  <a16:creationId xmlns:a16="http://schemas.microsoft.com/office/drawing/2014/main" id="{523444B6-4884-47B8-B6B0-B100FE8760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18" y="6212841"/>
              <a:ext cx="1673004" cy="565027"/>
            </a:xfrm>
            <a:prstGeom prst="rect">
              <a:avLst/>
            </a:prstGeom>
          </p:spPr>
        </p:pic>
      </p:grpSp>
    </p:spTree>
    <p:extLst>
      <p:ext uri="{BB962C8B-B14F-4D97-AF65-F5344CB8AC3E}">
        <p14:creationId xmlns:p14="http://schemas.microsoft.com/office/powerpoint/2010/main" val="27041086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67287" y="1561263"/>
            <a:ext cx="8209426" cy="4562475"/>
          </a:xfrm>
        </p:spPr>
        <p:txBody>
          <a:bodyPr/>
          <a:lstStyle>
            <a:lvl1pPr algn="ctr">
              <a:defRPr/>
            </a:lvl1pPr>
          </a:lstStyle>
          <a:p>
            <a:r>
              <a:rPr lang="en-US"/>
              <a:t>Click icon to add picture</a:t>
            </a:r>
          </a:p>
        </p:txBody>
      </p:sp>
      <p:sp>
        <p:nvSpPr>
          <p:cNvPr id="12" name="Title Placeholder 1"/>
          <p:cNvSpPr>
            <a:spLocks noGrp="1"/>
          </p:cNvSpPr>
          <p:nvPr>
            <p:ph type="title"/>
          </p:nvPr>
        </p:nvSpPr>
        <p:spPr>
          <a:xfrm>
            <a:off x="215757" y="79041"/>
            <a:ext cx="8712486" cy="1115914"/>
          </a:xfrm>
          <a:prstGeom prst="rect">
            <a:avLst/>
          </a:prstGeom>
        </p:spPr>
        <p:txBody>
          <a:bodyPr vert="horz" lIns="91440" tIns="45720" rIns="91440" bIns="45720" rtlCol="0" anchor="ctr">
            <a:normAutofit/>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A30A67D1-9B09-4DAF-A8F5-3673944328E3}"/>
              </a:ext>
            </a:extLst>
          </p:cNvPr>
          <p:cNvGrpSpPr/>
          <p:nvPr userDrawn="1"/>
        </p:nvGrpSpPr>
        <p:grpSpPr>
          <a:xfrm>
            <a:off x="125818" y="6212841"/>
            <a:ext cx="8983245" cy="622674"/>
            <a:chOff x="125818" y="6212841"/>
            <a:chExt cx="8983245" cy="622674"/>
          </a:xfrm>
        </p:grpSpPr>
        <p:sp>
          <p:nvSpPr>
            <p:cNvPr id="10" name="TextBox 9">
              <a:extLst>
                <a:ext uri="{FF2B5EF4-FFF2-40B4-BE49-F238E27FC236}">
                  <a16:creationId xmlns:a16="http://schemas.microsoft.com/office/drawing/2014/main" id="{6775F2F7-4F9C-4A6F-BDF2-3E480ACB5436}"/>
                </a:ext>
              </a:extLst>
            </p:cNvPr>
            <p:cNvSpPr txBox="1"/>
            <p:nvPr userDrawn="1"/>
          </p:nvSpPr>
          <p:spPr>
            <a:xfrm>
              <a:off x="5122353" y="6604683"/>
              <a:ext cx="3986710" cy="230832"/>
            </a:xfrm>
            <a:prstGeom prst="rect">
              <a:avLst/>
            </a:prstGeom>
            <a:noFill/>
          </p:spPr>
          <p:txBody>
            <a:bodyPr wrap="square" rtlCol="0">
              <a:spAutoFit/>
            </a:bodyPr>
            <a:lstStyle/>
            <a:p>
              <a:pPr algn="r"/>
              <a:r>
                <a:rPr lang="en-US" sz="900" dirty="0">
                  <a:solidFill>
                    <a:srgbClr val="85898A"/>
                  </a:solidFill>
                </a:rPr>
                <a:t>http://communityhealth.ku.edu | Copyright © 2018 by The University of Kansas</a:t>
              </a:r>
            </a:p>
          </p:txBody>
        </p:sp>
        <p:pic>
          <p:nvPicPr>
            <p:cNvPr id="11" name="Picture 10">
              <a:extLst>
                <a:ext uri="{FF2B5EF4-FFF2-40B4-BE49-F238E27FC236}">
                  <a16:creationId xmlns:a16="http://schemas.microsoft.com/office/drawing/2014/main" id="{3CC9B972-AE1D-4A1C-9A5E-E8709AE29F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818" y="6212841"/>
              <a:ext cx="1673004" cy="565027"/>
            </a:xfrm>
            <a:prstGeom prst="rect">
              <a:avLst/>
            </a:prstGeom>
          </p:spPr>
        </p:pic>
      </p:grpSp>
    </p:spTree>
    <p:extLst>
      <p:ext uri="{BB962C8B-B14F-4D97-AF65-F5344CB8AC3E}">
        <p14:creationId xmlns:p14="http://schemas.microsoft.com/office/powerpoint/2010/main" val="9546246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5" Type="http://schemas.openxmlformats.org/officeDocument/2006/relationships/theme" Target="../theme/theme10.xml"/><Relationship Id="rId4"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5757" y="79041"/>
            <a:ext cx="8712486" cy="111591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2"/>
          <p:cNvSpPr>
            <a:spLocks noGrp="1"/>
          </p:cNvSpPr>
          <p:nvPr>
            <p:ph type="body" idx="1"/>
          </p:nvPr>
        </p:nvSpPr>
        <p:spPr>
          <a:xfrm>
            <a:off x="426027" y="1825625"/>
            <a:ext cx="8291946" cy="428423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2470220"/>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62" r:id="rId5"/>
  </p:sldLayoutIdLst>
  <p:txStyles>
    <p:titleStyle>
      <a:lvl1pPr algn="l" defTabSz="914400" rtl="0" eaLnBrk="1" latinLnBrk="0" hangingPunct="1">
        <a:lnSpc>
          <a:spcPct val="90000"/>
        </a:lnSpc>
        <a:spcBef>
          <a:spcPct val="0"/>
        </a:spcBef>
        <a:buNone/>
        <a:defRPr sz="4000" kern="1200">
          <a:solidFill>
            <a:schemeClr val="bg1"/>
          </a:solidFill>
          <a:latin typeface="+mn-lt"/>
          <a:ea typeface="+mj-ea"/>
          <a:cs typeface="+mj-cs"/>
        </a:defRPr>
      </a:lvl1pPr>
    </p:titleStyle>
    <p:bodyStyle>
      <a:lvl1pPr marL="344488" indent="-344488" algn="l" defTabSz="914400" rtl="0" eaLnBrk="1" latinLnBrk="0" hangingPunct="1">
        <a:lnSpc>
          <a:spcPct val="90000"/>
        </a:lnSpc>
        <a:spcBef>
          <a:spcPts val="1000"/>
        </a:spcBef>
        <a:buClr>
          <a:srgbClr val="2D2D2D"/>
        </a:buClr>
        <a:buFont typeface="Arial" panose="020B0604020202020204" pitchFamily="34" charset="0"/>
        <a:buChar char="•"/>
        <a:defRPr sz="3200" kern="1200">
          <a:solidFill>
            <a:srgbClr val="2D2D2D"/>
          </a:solidFill>
          <a:latin typeface="+mn-lt"/>
          <a:ea typeface="+mn-ea"/>
          <a:cs typeface="+mn-cs"/>
        </a:defRPr>
      </a:lvl1pPr>
      <a:lvl2pPr marL="795338" indent="-338138" algn="l" defTabSz="914400" rtl="0" eaLnBrk="1" latinLnBrk="0" hangingPunct="1">
        <a:lnSpc>
          <a:spcPct val="90000"/>
        </a:lnSpc>
        <a:spcBef>
          <a:spcPts val="500"/>
        </a:spcBef>
        <a:buClr>
          <a:srgbClr val="2D2D2D"/>
        </a:buClr>
        <a:buFont typeface="Arial" panose="020B0604020202020204" pitchFamily="34" charset="0"/>
        <a:buChar char="•"/>
        <a:defRPr sz="2800" kern="1200">
          <a:solidFill>
            <a:srgbClr val="2D2D2D"/>
          </a:solidFill>
          <a:latin typeface="+mn-lt"/>
          <a:ea typeface="+mn-ea"/>
          <a:cs typeface="+mn-cs"/>
        </a:defRPr>
      </a:lvl2pPr>
      <a:lvl3pPr marL="1139825" indent="-225425" algn="l" defTabSz="914400" rtl="0" eaLnBrk="1" latinLnBrk="0" hangingPunct="1">
        <a:lnSpc>
          <a:spcPct val="90000"/>
        </a:lnSpc>
        <a:spcBef>
          <a:spcPts val="500"/>
        </a:spcBef>
        <a:buClr>
          <a:srgbClr val="2D2D2D"/>
        </a:buClr>
        <a:buFont typeface="Arial" panose="020B0604020202020204" pitchFamily="34" charset="0"/>
        <a:buChar char="•"/>
        <a:defRPr sz="2400" kern="1200">
          <a:solidFill>
            <a:srgbClr val="2D2D2D"/>
          </a:solidFill>
          <a:latin typeface="+mn-lt"/>
          <a:ea typeface="+mn-ea"/>
          <a:cs typeface="+mn-cs"/>
        </a:defRPr>
      </a:lvl3pPr>
      <a:lvl4pPr marL="1603375" indent="-231775" algn="l" defTabSz="914400" rtl="0" eaLnBrk="1" latinLnBrk="0" hangingPunct="1">
        <a:lnSpc>
          <a:spcPct val="90000"/>
        </a:lnSpc>
        <a:spcBef>
          <a:spcPts val="500"/>
        </a:spcBef>
        <a:buClr>
          <a:srgbClr val="2D2D2D"/>
        </a:buClr>
        <a:buFont typeface="Arial" panose="020B0604020202020204" pitchFamily="34" charset="0"/>
        <a:buChar char="•"/>
        <a:defRPr sz="2000" kern="1200">
          <a:solidFill>
            <a:srgbClr val="2D2D2D"/>
          </a:solidFill>
          <a:latin typeface="+mn-lt"/>
          <a:ea typeface="+mn-ea"/>
          <a:cs typeface="+mn-cs"/>
        </a:defRPr>
      </a:lvl4pPr>
      <a:lvl5pPr marL="2000250" indent="-171450" algn="l" defTabSz="914400" rtl="0" eaLnBrk="1" latinLnBrk="0" hangingPunct="1">
        <a:lnSpc>
          <a:spcPct val="90000"/>
        </a:lnSpc>
        <a:spcBef>
          <a:spcPts val="500"/>
        </a:spcBef>
        <a:buClr>
          <a:srgbClr val="2D2D2D"/>
        </a:buClr>
        <a:buFont typeface="Arial" panose="020B0604020202020204" pitchFamily="34" charset="0"/>
        <a:buChar char="•"/>
        <a:defRPr sz="1800" kern="1200">
          <a:solidFill>
            <a:srgbClr val="2D2D2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5757" y="79041"/>
            <a:ext cx="8712486" cy="111591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 name="Text Placeholder 2"/>
          <p:cNvSpPr>
            <a:spLocks noGrp="1"/>
          </p:cNvSpPr>
          <p:nvPr>
            <p:ph type="body" idx="1"/>
          </p:nvPr>
        </p:nvSpPr>
        <p:spPr>
          <a:xfrm>
            <a:off x="426027" y="1825625"/>
            <a:ext cx="8291946" cy="428423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EAC484AC-5E19-43AD-BEA3-5CD22178D765}"/>
              </a:ext>
            </a:extLst>
          </p:cNvPr>
          <p:cNvSpPr/>
          <p:nvPr userDrawn="1"/>
        </p:nvSpPr>
        <p:spPr>
          <a:xfrm>
            <a:off x="0" y="0"/>
            <a:ext cx="9144000" cy="1288869"/>
          </a:xfrm>
          <a:prstGeom prst="rect">
            <a:avLst/>
          </a:prstGeom>
          <a:solidFill>
            <a:srgbClr val="005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2848211"/>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Lst>
  <p:txStyles>
    <p:titleStyle>
      <a:lvl1pPr algn="l" defTabSz="914400" rtl="0" eaLnBrk="1" latinLnBrk="0" hangingPunct="1">
        <a:lnSpc>
          <a:spcPct val="90000"/>
        </a:lnSpc>
        <a:spcBef>
          <a:spcPct val="0"/>
        </a:spcBef>
        <a:buNone/>
        <a:defRPr sz="4000" kern="1200">
          <a:solidFill>
            <a:schemeClr val="bg1"/>
          </a:solidFill>
          <a:latin typeface="+mn-lt"/>
          <a:ea typeface="+mj-ea"/>
          <a:cs typeface="+mj-cs"/>
        </a:defRPr>
      </a:lvl1pPr>
    </p:titleStyle>
    <p:bodyStyle>
      <a:lvl1pPr marL="344488" indent="-344488" algn="l" defTabSz="914400" rtl="0" eaLnBrk="1" latinLnBrk="0" hangingPunct="1">
        <a:lnSpc>
          <a:spcPct val="90000"/>
        </a:lnSpc>
        <a:spcBef>
          <a:spcPts val="1000"/>
        </a:spcBef>
        <a:buClr>
          <a:srgbClr val="2D2D2D"/>
        </a:buClr>
        <a:buFont typeface="Arial" panose="020B0604020202020204" pitchFamily="34" charset="0"/>
        <a:buChar char="•"/>
        <a:defRPr sz="3200" kern="1200">
          <a:solidFill>
            <a:srgbClr val="2D2D2D"/>
          </a:solidFill>
          <a:latin typeface="+mn-lt"/>
          <a:ea typeface="+mn-ea"/>
          <a:cs typeface="+mn-cs"/>
        </a:defRPr>
      </a:lvl1pPr>
      <a:lvl2pPr marL="795338" indent="-338138" algn="l" defTabSz="914400" rtl="0" eaLnBrk="1" latinLnBrk="0" hangingPunct="1">
        <a:lnSpc>
          <a:spcPct val="90000"/>
        </a:lnSpc>
        <a:spcBef>
          <a:spcPts val="500"/>
        </a:spcBef>
        <a:buClr>
          <a:srgbClr val="2D2D2D"/>
        </a:buClr>
        <a:buFont typeface="Arial" panose="020B0604020202020204" pitchFamily="34" charset="0"/>
        <a:buChar char="•"/>
        <a:defRPr sz="2800" kern="1200">
          <a:solidFill>
            <a:srgbClr val="2D2D2D"/>
          </a:solidFill>
          <a:latin typeface="+mn-lt"/>
          <a:ea typeface="+mn-ea"/>
          <a:cs typeface="+mn-cs"/>
        </a:defRPr>
      </a:lvl2pPr>
      <a:lvl3pPr marL="1139825" indent="-225425" algn="l" defTabSz="914400" rtl="0" eaLnBrk="1" latinLnBrk="0" hangingPunct="1">
        <a:lnSpc>
          <a:spcPct val="90000"/>
        </a:lnSpc>
        <a:spcBef>
          <a:spcPts val="500"/>
        </a:spcBef>
        <a:buClr>
          <a:srgbClr val="2D2D2D"/>
        </a:buClr>
        <a:buFont typeface="Arial" panose="020B0604020202020204" pitchFamily="34" charset="0"/>
        <a:buChar char="•"/>
        <a:defRPr sz="2400" kern="1200">
          <a:solidFill>
            <a:srgbClr val="2D2D2D"/>
          </a:solidFill>
          <a:latin typeface="+mn-lt"/>
          <a:ea typeface="+mn-ea"/>
          <a:cs typeface="+mn-cs"/>
        </a:defRPr>
      </a:lvl3pPr>
      <a:lvl4pPr marL="1603375" indent="-231775" algn="l" defTabSz="914400" rtl="0" eaLnBrk="1" latinLnBrk="0" hangingPunct="1">
        <a:lnSpc>
          <a:spcPct val="90000"/>
        </a:lnSpc>
        <a:spcBef>
          <a:spcPts val="500"/>
        </a:spcBef>
        <a:buClr>
          <a:srgbClr val="2D2D2D"/>
        </a:buClr>
        <a:buFont typeface="Arial" panose="020B0604020202020204" pitchFamily="34" charset="0"/>
        <a:buChar char="•"/>
        <a:defRPr sz="2000" kern="1200">
          <a:solidFill>
            <a:srgbClr val="2D2D2D"/>
          </a:solidFill>
          <a:latin typeface="+mn-lt"/>
          <a:ea typeface="+mn-ea"/>
          <a:cs typeface="+mn-cs"/>
        </a:defRPr>
      </a:lvl4pPr>
      <a:lvl5pPr marL="2000250" indent="-171450" algn="l" defTabSz="914400" rtl="0" eaLnBrk="1" latinLnBrk="0" hangingPunct="1">
        <a:lnSpc>
          <a:spcPct val="90000"/>
        </a:lnSpc>
        <a:spcBef>
          <a:spcPts val="500"/>
        </a:spcBef>
        <a:buClr>
          <a:srgbClr val="2D2D2D"/>
        </a:buClr>
        <a:buFont typeface="Arial" panose="020B0604020202020204" pitchFamily="34" charset="0"/>
        <a:buChar char="•"/>
        <a:defRPr sz="1800" kern="1200">
          <a:solidFill>
            <a:srgbClr val="2D2D2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7287E-0EB7-4A54-A4FB-5E020BEA1855}" type="datetimeFigureOut">
              <a:rPr lang="en-US" smtClean="0"/>
              <a:t>1/30/2020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E91D1-4D43-4195-8C8B-626D820866A5}" type="slidenum">
              <a:rPr lang="en-US" smtClean="0"/>
              <a:t>‹#›</a:t>
            </a:fld>
            <a:endParaRPr lang="en-US"/>
          </a:p>
        </p:txBody>
      </p:sp>
    </p:spTree>
    <p:extLst>
      <p:ext uri="{BB962C8B-B14F-4D97-AF65-F5344CB8AC3E}">
        <p14:creationId xmlns:p14="http://schemas.microsoft.com/office/powerpoint/2010/main" val="147857153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Frutiger 45 Light" pitchFamily="34" charset="0"/>
              </a:defRPr>
            </a:lvl1pPr>
          </a:lstStyle>
          <a:p>
            <a:pPr>
              <a:defRPr/>
            </a:pPr>
            <a:fld id="{9A834020-F5C6-490C-B80D-F1C72CE318F3}" type="datetime1">
              <a:rPr lang="en-US" smtClean="0"/>
              <a:t>1/30/2020</a:t>
            </a:fld>
            <a:endParaRPr lang="en-US" dirty="0"/>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Frutiger 45 Light" pitchFamily="34" charset="0"/>
              </a:defRPr>
            </a:lvl1pPr>
          </a:lstStyle>
          <a:p>
            <a:pPr>
              <a:defRPr/>
            </a:pPr>
            <a:endParaRPr lang="en-US" dirty="0"/>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279525"/>
            <a:ext cx="533400" cy="228600"/>
          </a:xfrm>
          <a:prstGeom prst="rect">
            <a:avLst/>
          </a:prstGeom>
          <a:solidFill>
            <a:srgbClr val="2F9139"/>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279525"/>
            <a:ext cx="8553450" cy="228600"/>
          </a:xfrm>
          <a:prstGeom prst="rect">
            <a:avLst/>
          </a:prstGeom>
          <a:solidFill>
            <a:srgbClr val="85C3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F9D70630-FE4D-4B64-92AE-0370B4F50F3E}" type="slidenum">
              <a:rPr lang="en-US"/>
              <a:pPr>
                <a:defRPr/>
              </a:pPr>
              <a:t>‹#›</a:t>
            </a:fld>
            <a:endParaRPr lang="en-US" dirty="0"/>
          </a:p>
        </p:txBody>
      </p:sp>
    </p:spTree>
    <p:extLst>
      <p:ext uri="{BB962C8B-B14F-4D97-AF65-F5344CB8AC3E}">
        <p14:creationId xmlns:p14="http://schemas.microsoft.com/office/powerpoint/2010/main" val="229221085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Lst>
  <p:hf sldNum="0" hdr="0" ftr="0" dt="0"/>
  <p:txStyles>
    <p:titleStyle>
      <a:lvl1pPr algn="l" rtl="0" eaLnBrk="0" fontAlgn="base" hangingPunct="0">
        <a:spcBef>
          <a:spcPct val="0"/>
        </a:spcBef>
        <a:spcAft>
          <a:spcPct val="0"/>
        </a:spcAft>
        <a:defRPr sz="4400" kern="1200">
          <a:solidFill>
            <a:schemeClr val="bg1">
              <a:lumMod val="50000"/>
            </a:schemeClr>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bg1">
              <a:lumMod val="50000"/>
            </a:schemeClr>
          </a:solidFill>
          <a:latin typeface="+mj-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bg1">
              <a:lumMod val="50000"/>
            </a:schemeClr>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bg1">
              <a:lumMod val="50000"/>
            </a:schemeClr>
          </a:solidFill>
          <a:latin typeface="+mn-lt"/>
          <a:ea typeface="+mn-ea"/>
          <a:cs typeface="+mn-cs"/>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bg1">
              <a:lumMod val="50000"/>
            </a:schemeClr>
          </a:solidFill>
          <a:latin typeface="+mn-lt"/>
          <a:ea typeface="+mn-ea"/>
          <a:cs typeface="+mn-cs"/>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bg1">
              <a:lumMod val="50000"/>
            </a:schemeClr>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628650" y="1825625"/>
            <a:ext cx="7886700" cy="373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4946623"/>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Lst>
  <p:txStyles>
    <p:titleStyle>
      <a:lvl1pPr algn="ctr" defTabSz="685800" rtl="0" eaLnBrk="1" fontAlgn="base" hangingPunct="1">
        <a:lnSpc>
          <a:spcPct val="90000"/>
        </a:lnSpc>
        <a:spcBef>
          <a:spcPct val="0"/>
        </a:spcBef>
        <a:spcAft>
          <a:spcPct val="0"/>
        </a:spcAft>
        <a:defRPr sz="4000" b="1" kern="1200">
          <a:solidFill>
            <a:srgbClr val="794F9F"/>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342900" indent="-342900" algn="l" defTabSz="685800" rtl="0" eaLnBrk="1" fontAlgn="base" hangingPunct="1">
        <a:lnSpc>
          <a:spcPct val="90000"/>
        </a:lnSpc>
        <a:spcBef>
          <a:spcPts val="750"/>
        </a:spcBef>
        <a:spcAft>
          <a:spcPct val="0"/>
        </a:spcAft>
        <a:buClr>
          <a:srgbClr val="794F9F"/>
        </a:buClr>
        <a:buFont typeface="Arial" panose="020B0604020202020204" pitchFamily="34" charset="0"/>
        <a:buChar char="•"/>
        <a:defRPr sz="2800" kern="1200">
          <a:solidFill>
            <a:schemeClr val="tx1"/>
          </a:solidFill>
          <a:latin typeface="+mn-lt"/>
          <a:ea typeface="+mn-ea"/>
          <a:cs typeface="+mn-cs"/>
        </a:defRPr>
      </a:lvl1pPr>
      <a:lvl2pPr marL="685800" indent="-342900" algn="l" defTabSz="685800" rtl="0" eaLnBrk="1" fontAlgn="base" hangingPunct="1">
        <a:lnSpc>
          <a:spcPct val="90000"/>
        </a:lnSpc>
        <a:spcBef>
          <a:spcPts val="375"/>
        </a:spcBef>
        <a:spcAft>
          <a:spcPct val="0"/>
        </a:spcAft>
        <a:buClr>
          <a:srgbClr val="794F9F"/>
        </a:buClr>
        <a:buFont typeface="Arial" panose="020B0604020202020204" pitchFamily="34" charset="0"/>
        <a:buChar char="•"/>
        <a:defRPr sz="2400" kern="1200">
          <a:solidFill>
            <a:schemeClr val="tx1"/>
          </a:solidFill>
          <a:latin typeface="+mn-lt"/>
          <a:ea typeface="+mn-ea"/>
          <a:cs typeface="+mn-cs"/>
        </a:defRPr>
      </a:lvl2pPr>
      <a:lvl3pPr marL="1028700" indent="-342900" algn="l" defTabSz="685800" rtl="0" eaLnBrk="1" fontAlgn="base" hangingPunct="1">
        <a:lnSpc>
          <a:spcPct val="90000"/>
        </a:lnSpc>
        <a:spcBef>
          <a:spcPts val="375"/>
        </a:spcBef>
        <a:spcAft>
          <a:spcPct val="0"/>
        </a:spcAft>
        <a:buClr>
          <a:srgbClr val="794F9F"/>
        </a:buClr>
        <a:buFont typeface="Arial" panose="020B0604020202020204" pitchFamily="34" charset="0"/>
        <a:buChar char="•"/>
        <a:defRPr sz="1800" kern="1200">
          <a:solidFill>
            <a:schemeClr val="tx1"/>
          </a:solidFill>
          <a:latin typeface="+mn-lt"/>
          <a:ea typeface="+mn-ea"/>
          <a:cs typeface="+mn-cs"/>
        </a:defRPr>
      </a:lvl3pPr>
      <a:lvl4pPr marL="1371600" indent="-342900" algn="l" defTabSz="685800" rtl="0" eaLnBrk="1" fontAlgn="base" hangingPunct="1">
        <a:lnSpc>
          <a:spcPct val="90000"/>
        </a:lnSpc>
        <a:spcBef>
          <a:spcPts val="375"/>
        </a:spcBef>
        <a:spcAft>
          <a:spcPct val="0"/>
        </a:spcAft>
        <a:buClr>
          <a:srgbClr val="794F9F"/>
        </a:buClr>
        <a:buFont typeface="Arial" panose="020B0604020202020204" pitchFamily="34" charset="0"/>
        <a:buChar char="•"/>
        <a:defRPr sz="1600" kern="1200">
          <a:solidFill>
            <a:schemeClr val="tx1"/>
          </a:solidFill>
          <a:latin typeface="+mn-lt"/>
          <a:ea typeface="+mn-ea"/>
          <a:cs typeface="+mn-cs"/>
        </a:defRPr>
      </a:lvl4pPr>
      <a:lvl5pPr marL="1714500" indent="-342900" algn="l" defTabSz="685800" rtl="0" eaLnBrk="1" fontAlgn="base" hangingPunct="1">
        <a:lnSpc>
          <a:spcPct val="90000"/>
        </a:lnSpc>
        <a:spcBef>
          <a:spcPts val="375"/>
        </a:spcBef>
        <a:spcAft>
          <a:spcPct val="0"/>
        </a:spcAft>
        <a:buClr>
          <a:srgbClr val="794F9F"/>
        </a:buClr>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0650A-9F16-4B7B-8D5A-835B63762D10}" type="datetimeFigureOut">
              <a:rPr lang="en-US" smtClean="0">
                <a:solidFill>
                  <a:prstClr val="white">
                    <a:tint val="75000"/>
                  </a:prstClr>
                </a:solidFill>
              </a:rPr>
              <a:pPr/>
              <a:t>1/30/2020</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9D2FC-4579-4EBA-9BE5-C89DB3795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6522413"/>
      </p:ext>
    </p:extLst>
  </p:cSld>
  <p:clrMap bg1="dk1" tx1="lt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0E9507F-7B3E-4801-AE90-BA40AF3C65FF}" type="datetimeFigureOut">
              <a:rPr lang="en-US" smtClean="0">
                <a:solidFill>
                  <a:prstClr val="black">
                    <a:tint val="75000"/>
                  </a:prstClr>
                </a:solidFill>
              </a:rPr>
              <a:pPr/>
              <a:t>1/30/2020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F8373A2-CA20-4795-9F64-DD27EF8F74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204569"/>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124C813-BFBA-4D94-9A5F-4F74F5C6D8FC}" type="datetimeFigureOut">
              <a:rPr lang="en-US" smtClean="0"/>
              <a:t>1/30/2020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7036D9-7964-4DFD-9714-014DC272B180}" type="slidenum">
              <a:rPr lang="en-US" smtClean="0"/>
              <a:t>‹#›</a:t>
            </a:fld>
            <a:endParaRPr lang="en-US"/>
          </a:p>
        </p:txBody>
      </p:sp>
    </p:spTree>
    <p:extLst>
      <p:ext uri="{BB962C8B-B14F-4D97-AF65-F5344CB8AC3E}">
        <p14:creationId xmlns:p14="http://schemas.microsoft.com/office/powerpoint/2010/main" val="189901337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85800" y="274638"/>
            <a:ext cx="8001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85800" y="1981200"/>
            <a:ext cx="8001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669290490"/>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eaLnBrk="0" fontAlgn="base" hangingPunct="0">
        <a:spcBef>
          <a:spcPct val="0"/>
        </a:spcBef>
        <a:spcAft>
          <a:spcPct val="0"/>
        </a:spcAft>
        <a:defRPr sz="4400" b="1" kern="1200">
          <a:solidFill>
            <a:srgbClr val="592989"/>
          </a:solidFill>
          <a:latin typeface="+mj-lt"/>
          <a:ea typeface="ＭＳ Ｐゴシック" pitchFamily="-112" charset="-128"/>
          <a:cs typeface="+mj-cs"/>
        </a:defRPr>
      </a:lvl1pPr>
      <a:lvl2pPr algn="ctr" rtl="0" eaLnBrk="0" fontAlgn="base" hangingPunct="0">
        <a:spcBef>
          <a:spcPct val="0"/>
        </a:spcBef>
        <a:spcAft>
          <a:spcPct val="0"/>
        </a:spcAft>
        <a:defRPr sz="4400" b="1">
          <a:solidFill>
            <a:srgbClr val="592989"/>
          </a:solidFill>
          <a:latin typeface="Calibri" pitchFamily="34" charset="0"/>
          <a:ea typeface="ＭＳ Ｐゴシック" pitchFamily="-112" charset="-128"/>
        </a:defRPr>
      </a:lvl2pPr>
      <a:lvl3pPr algn="ctr" rtl="0" eaLnBrk="0" fontAlgn="base" hangingPunct="0">
        <a:spcBef>
          <a:spcPct val="0"/>
        </a:spcBef>
        <a:spcAft>
          <a:spcPct val="0"/>
        </a:spcAft>
        <a:defRPr sz="4400" b="1">
          <a:solidFill>
            <a:srgbClr val="592989"/>
          </a:solidFill>
          <a:latin typeface="Calibri" pitchFamily="34" charset="0"/>
          <a:ea typeface="ＭＳ Ｐゴシック" pitchFamily="-112" charset="-128"/>
        </a:defRPr>
      </a:lvl3pPr>
      <a:lvl4pPr algn="ctr" rtl="0" eaLnBrk="0" fontAlgn="base" hangingPunct="0">
        <a:spcBef>
          <a:spcPct val="0"/>
        </a:spcBef>
        <a:spcAft>
          <a:spcPct val="0"/>
        </a:spcAft>
        <a:defRPr sz="4400" b="1">
          <a:solidFill>
            <a:srgbClr val="592989"/>
          </a:solidFill>
          <a:latin typeface="Calibri" pitchFamily="34" charset="0"/>
          <a:ea typeface="ＭＳ Ｐゴシック" pitchFamily="-112" charset="-128"/>
        </a:defRPr>
      </a:lvl4pPr>
      <a:lvl5pPr algn="ctr" rtl="0" eaLnBrk="0" fontAlgn="base" hangingPunct="0">
        <a:spcBef>
          <a:spcPct val="0"/>
        </a:spcBef>
        <a:spcAft>
          <a:spcPct val="0"/>
        </a:spcAft>
        <a:defRPr sz="4400" b="1">
          <a:solidFill>
            <a:srgbClr val="592989"/>
          </a:solidFill>
          <a:latin typeface="Calibri" pitchFamily="34" charset="0"/>
          <a:ea typeface="ＭＳ Ｐゴシック" pitchFamily="-112" charset="-128"/>
        </a:defRPr>
      </a:lvl5pPr>
      <a:lvl6pPr marL="457200" algn="ctr" rtl="0" fontAlgn="base">
        <a:spcBef>
          <a:spcPct val="0"/>
        </a:spcBef>
        <a:spcAft>
          <a:spcPct val="0"/>
        </a:spcAft>
        <a:defRPr sz="4400" b="1">
          <a:solidFill>
            <a:schemeClr val="tx2"/>
          </a:solidFill>
          <a:latin typeface="Calibri" pitchFamily="34" charset="0"/>
        </a:defRPr>
      </a:lvl6pPr>
      <a:lvl7pPr marL="914400" algn="ctr" rtl="0" fontAlgn="base">
        <a:spcBef>
          <a:spcPct val="0"/>
        </a:spcBef>
        <a:spcAft>
          <a:spcPct val="0"/>
        </a:spcAft>
        <a:defRPr sz="4400" b="1">
          <a:solidFill>
            <a:schemeClr val="tx2"/>
          </a:solidFill>
          <a:latin typeface="Calibri" pitchFamily="34" charset="0"/>
        </a:defRPr>
      </a:lvl7pPr>
      <a:lvl8pPr marL="1371600" algn="ctr" rtl="0" fontAlgn="base">
        <a:spcBef>
          <a:spcPct val="0"/>
        </a:spcBef>
        <a:spcAft>
          <a:spcPct val="0"/>
        </a:spcAft>
        <a:defRPr sz="4400" b="1">
          <a:solidFill>
            <a:schemeClr val="tx2"/>
          </a:solidFill>
          <a:latin typeface="Calibri" pitchFamily="34" charset="0"/>
        </a:defRPr>
      </a:lvl8pPr>
      <a:lvl9pPr marL="1828800" algn="ctr" rtl="0" fontAlgn="base">
        <a:spcBef>
          <a:spcPct val="0"/>
        </a:spcBef>
        <a:spcAft>
          <a:spcPct val="0"/>
        </a:spcAft>
        <a:defRPr sz="4400" b="1">
          <a:solidFill>
            <a:schemeClr val="tx2"/>
          </a:solidFill>
          <a:latin typeface="Calibri" pitchFamily="34" charset="0"/>
        </a:defRPr>
      </a:lvl9pPr>
    </p:titleStyle>
    <p:bodyStyle>
      <a:lvl1pPr marL="342900" indent="-342900" algn="l" rtl="0" eaLnBrk="0" fontAlgn="base" hangingPunct="0">
        <a:spcBef>
          <a:spcPct val="20000"/>
        </a:spcBef>
        <a:spcAft>
          <a:spcPct val="0"/>
        </a:spcAft>
        <a:buClr>
          <a:srgbClr val="592989"/>
        </a:buClr>
        <a:buFont typeface="Arial" panose="020B0604020202020204" pitchFamily="34" charset="0"/>
        <a:buChar char="•"/>
        <a:defRPr sz="3200" kern="1200">
          <a:solidFill>
            <a:schemeClr val="tx1"/>
          </a:solidFill>
          <a:latin typeface="+mn-lt"/>
          <a:ea typeface="ＭＳ Ｐゴシック" pitchFamily="-112" charset="-128"/>
          <a:cs typeface="+mn-cs"/>
        </a:defRPr>
      </a:lvl1pPr>
      <a:lvl2pPr marL="742950" indent="-285750" algn="l" rtl="0" eaLnBrk="0" fontAlgn="base" hangingPunct="0">
        <a:spcBef>
          <a:spcPct val="20000"/>
        </a:spcBef>
        <a:spcAft>
          <a:spcPct val="0"/>
        </a:spcAft>
        <a:buClr>
          <a:srgbClr val="592989"/>
        </a:buClr>
        <a:buFont typeface="Arial" panose="020B0604020202020204" pitchFamily="34" charset="0"/>
        <a:buChar char="–"/>
        <a:defRPr sz="2800" kern="1200">
          <a:solidFill>
            <a:schemeClr val="tx1"/>
          </a:solidFill>
          <a:latin typeface="+mn-lt"/>
          <a:ea typeface="ＭＳ Ｐゴシック" pitchFamily="-112" charset="-128"/>
          <a:cs typeface="+mn-cs"/>
        </a:defRPr>
      </a:lvl2pPr>
      <a:lvl3pPr marL="1143000" indent="-228600" algn="l" rtl="0" eaLnBrk="0" fontAlgn="base" hangingPunct="0">
        <a:spcBef>
          <a:spcPct val="20000"/>
        </a:spcBef>
        <a:spcAft>
          <a:spcPct val="0"/>
        </a:spcAft>
        <a:buClr>
          <a:srgbClr val="592989"/>
        </a:buClr>
        <a:buFont typeface="Arial" panose="020B0604020202020204" pitchFamily="34" charset="0"/>
        <a:buChar char="•"/>
        <a:defRPr sz="2400" kern="1200">
          <a:solidFill>
            <a:schemeClr val="tx1"/>
          </a:solidFill>
          <a:latin typeface="+mn-lt"/>
          <a:ea typeface="ＭＳ Ｐゴシック" pitchFamily="-112" charset="-128"/>
          <a:cs typeface="+mn-cs"/>
        </a:defRPr>
      </a:lvl3pPr>
      <a:lvl4pPr marL="1600200" indent="-228600" algn="l" rtl="0" eaLnBrk="0" fontAlgn="base" hangingPunct="0">
        <a:spcBef>
          <a:spcPct val="20000"/>
        </a:spcBef>
        <a:spcAft>
          <a:spcPct val="0"/>
        </a:spcAft>
        <a:buClr>
          <a:srgbClr val="592989"/>
        </a:buClr>
        <a:buFont typeface="Arial" panose="020B0604020202020204" pitchFamily="34" charset="0"/>
        <a:buChar char="–"/>
        <a:defRPr sz="2000" kern="1200">
          <a:solidFill>
            <a:schemeClr val="tx1"/>
          </a:solidFill>
          <a:latin typeface="+mn-lt"/>
          <a:ea typeface="ＭＳ Ｐゴシック" pitchFamily="-112" charset="-128"/>
          <a:cs typeface="+mn-cs"/>
        </a:defRPr>
      </a:lvl4pPr>
      <a:lvl5pPr marL="2057400" indent="-228600" algn="l" rtl="0" eaLnBrk="0" fontAlgn="base" hangingPunct="0">
        <a:spcBef>
          <a:spcPct val="20000"/>
        </a:spcBef>
        <a:spcAft>
          <a:spcPct val="0"/>
        </a:spcAft>
        <a:buClr>
          <a:srgbClr val="592989"/>
        </a:buClr>
        <a:buFont typeface="Arial" panose="020B0604020202020204" pitchFamily="34" charset="0"/>
        <a:buChar char="»"/>
        <a:defRPr sz="2000" kern="1200">
          <a:solidFill>
            <a:schemeClr val="tx1"/>
          </a:solidFill>
          <a:latin typeface="+mn-lt"/>
          <a:ea typeface="ＭＳ Ｐゴシック" pitchFamily="-11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1" fontAlgn="auto" hangingPunct="1">
              <a:spcBef>
                <a:spcPts val="0"/>
              </a:spcBef>
              <a:spcAft>
                <a:spcPts val="0"/>
              </a:spcAft>
            </a:pPr>
            <a:fld id="{A0E9507F-7B3E-4801-AE90-BA40AF3C65FF}" type="datetimeFigureOut">
              <a:rPr lang="en-US" smtClean="0">
                <a:solidFill>
                  <a:prstClr val="black">
                    <a:tint val="75000"/>
                  </a:prstClr>
                </a:solidFill>
                <a:latin typeface="Calibri" panose="020F0502020204030204"/>
              </a:rPr>
              <a:pPr eaLnBrk="1" fontAlgn="auto" hangingPunct="1">
                <a:spcBef>
                  <a:spcPts val="0"/>
                </a:spcBef>
                <a:spcAft>
                  <a:spcPts val="0"/>
                </a:spcAft>
              </a:pPr>
              <a:t>1/30/2020</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1" fontAlgn="auto" hangingPunct="1">
              <a:spcBef>
                <a:spcPts val="0"/>
              </a:spcBef>
              <a:spcAft>
                <a:spcPts val="0"/>
              </a:spcAft>
            </a:pPr>
            <a:fld id="{5F8373A2-CA20-4795-9F64-DD27EF8F74C4}" type="slidenum">
              <a:rPr lang="en-US" smtClean="0">
                <a:solidFill>
                  <a:prstClr val="black">
                    <a:tint val="75000"/>
                  </a:prstClr>
                </a:solidFill>
                <a:latin typeface="Calibri" panose="020F0502020204030204"/>
              </a:rPr>
              <a:pPr eaLnBrk="1" fontAlgn="auto" hangingPunct="1">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03949751"/>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0650A-9F16-4B7B-8D5A-835B63762D10}" type="datetimeFigureOut">
              <a:rPr lang="en-US" smtClean="0"/>
              <a:t>1/30/2020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9D2FC-4579-4EBA-9BE5-C89DB3795BC8}" type="slidenum">
              <a:rPr lang="en-US" smtClean="0"/>
              <a:t>‹#›</a:t>
            </a:fld>
            <a:endParaRPr lang="en-US"/>
          </a:p>
        </p:txBody>
      </p:sp>
    </p:spTree>
    <p:extLst>
      <p:ext uri="{BB962C8B-B14F-4D97-AF65-F5344CB8AC3E}">
        <p14:creationId xmlns:p14="http://schemas.microsoft.com/office/powerpoint/2010/main" val="4265194403"/>
      </p:ext>
    </p:extLst>
  </p:cSld>
  <p:clrMap bg1="dk1" tx1="lt1" bg2="dk2" tx2="lt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8C70650A-9F16-4B7B-8D5A-835B63762D10}" type="datetimeFigureOut">
              <a:rPr lang="en-US" smtClean="0">
                <a:solidFill>
                  <a:prstClr val="white">
                    <a:tint val="75000"/>
                  </a:prstClr>
                </a:solidFill>
                <a:latin typeface="Calibri"/>
              </a:rPr>
              <a:pPr eaLnBrk="1" fontAlgn="auto" hangingPunct="1">
                <a:spcBef>
                  <a:spcPts val="0"/>
                </a:spcBef>
                <a:spcAft>
                  <a:spcPts val="0"/>
                </a:spcAft>
              </a:pPr>
              <a:t>1/30/2020</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FD29D2FC-4579-4EBA-9BE5-C89DB3795BC8}" type="slidenum">
              <a:rPr lang="en-US" smtClean="0">
                <a:solidFill>
                  <a:prstClr val="white">
                    <a:tint val="75000"/>
                  </a:prstClr>
                </a:solidFill>
                <a:latin typeface="Calibri"/>
              </a:rPr>
              <a:pPr eaLnBrk="1" fontAlgn="auto" hangingPunct="1">
                <a:spcBef>
                  <a:spcPts val="0"/>
                </a:spcBef>
                <a:spcAft>
                  <a:spcPts val="0"/>
                </a:spcAft>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550569618"/>
      </p:ext>
    </p:extLst>
  </p:cSld>
  <p:clrMap bg1="dk1" tx1="lt1" bg2="dk2" tx2="lt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youtube.com/watch?v=l1X6eljD7GE" TargetMode="Externa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hyperlink" Target="http://ctb.ku.edu/en/toolkit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ctb.ku.edu/en/developing-strategic-and-action-plans#node_toolkits_full_group_outline"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ctb.ku.edu/en/facing-opposition-conflict"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7.png"/><Relationship Id="rId7"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www.youtube.com/watch?v=QUu919nlGk4https://www.youtube.com/watch?v=QUu919nlGk4" TargetMode="External"/><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3.xml"/></Relationships>
</file>

<file path=ppt/slides/_rels/slide33.xml.rels><?xml version="1.0" encoding="UTF-8" standalone="yes"?>
<Relationships xmlns="http://schemas.openxmlformats.org/package/2006/relationships"><Relationship Id="rId3" Type="http://schemas.openxmlformats.org/officeDocument/2006/relationships/hyperlink" Target="http://ctb.ku.edu/es" TargetMode="External"/><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74.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63.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17.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97.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85.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5.xml"/><Relationship Id="rId1" Type="http://schemas.openxmlformats.org/officeDocument/2006/relationships/slideLayout" Target="../slideLayouts/slideLayout1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11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11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1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950A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1000" y="0"/>
            <a:ext cx="8346658" cy="6858000"/>
          </a:xfrm>
          <a:prstGeom prst="rect">
            <a:avLst/>
          </a:prstGeom>
        </p:spPr>
      </p:pic>
    </p:spTree>
    <p:extLst>
      <p:ext uri="{BB962C8B-B14F-4D97-AF65-F5344CB8AC3E}">
        <p14:creationId xmlns:p14="http://schemas.microsoft.com/office/powerpoint/2010/main" val="32213214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action="ppaction://hlinksldjump"/>
          </p:cNvPr>
          <p:cNvPicPr>
            <a:picLocks noGrp="1" noChangeAspect="1"/>
          </p:cNvPicPr>
          <p:nvPr>
            <p:ph idx="1"/>
          </p:nvPr>
        </p:nvPicPr>
        <p:blipFill>
          <a:blip r:embed="rId4"/>
          <a:stretch>
            <a:fillRect/>
          </a:stretch>
        </p:blipFill>
        <p:spPr>
          <a:xfrm>
            <a:off x="628650" y="1828800"/>
            <a:ext cx="8304527" cy="3116618"/>
          </a:xfrm>
          <a:prstGeom prst="rect">
            <a:avLst/>
          </a:prstGeom>
        </p:spPr>
      </p:pic>
      <p:sp>
        <p:nvSpPr>
          <p:cNvPr id="5" name="Rectangle 4"/>
          <p:cNvSpPr/>
          <p:nvPr/>
        </p:nvSpPr>
        <p:spPr>
          <a:xfrm>
            <a:off x="628650" y="5410200"/>
            <a:ext cx="5314950" cy="369332"/>
          </a:xfrm>
          <a:prstGeom prst="rect">
            <a:avLst/>
          </a:prstGeom>
        </p:spPr>
        <p:txBody>
          <a:bodyPr wrap="square">
            <a:spAutoFit/>
          </a:bodyPr>
          <a:lstStyle/>
          <a:p>
            <a:pPr eaLnBrk="0" fontAlgn="base" hangingPunct="0">
              <a:spcBef>
                <a:spcPct val="0"/>
              </a:spcBef>
              <a:spcAft>
                <a:spcPct val="0"/>
              </a:spcAft>
            </a:pPr>
            <a:r>
              <a:rPr lang="en-US" dirty="0">
                <a:solidFill>
                  <a:prstClr val="black"/>
                </a:solidFill>
                <a:hlinkClick r:id="rId5"/>
              </a:rPr>
              <a:t>https://www.youtube.com/watch?v=l1X6eljD7GE</a:t>
            </a:r>
            <a:r>
              <a:rPr lang="en-US" dirty="0">
                <a:solidFill>
                  <a:prstClr val="black"/>
                </a:solidFill>
              </a:rPr>
              <a:t> </a:t>
            </a:r>
          </a:p>
        </p:txBody>
      </p:sp>
    </p:spTree>
    <p:extLst>
      <p:ext uri="{BB962C8B-B14F-4D97-AF65-F5344CB8AC3E}">
        <p14:creationId xmlns:p14="http://schemas.microsoft.com/office/powerpoint/2010/main" val="3006904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1" y="8680"/>
            <a:ext cx="9943759" cy="6849320"/>
          </a:xfrm>
          <a:prstGeom prst="rect">
            <a:avLst/>
          </a:prstGeom>
        </p:spPr>
      </p:pic>
    </p:spTree>
    <p:extLst>
      <p:ext uri="{BB962C8B-B14F-4D97-AF65-F5344CB8AC3E}">
        <p14:creationId xmlns:p14="http://schemas.microsoft.com/office/powerpoint/2010/main" val="1011671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852613"/>
            <a:ext cx="4876800" cy="2338387"/>
          </a:xfrm>
          <a:prstGeom prst="rect">
            <a:avLst/>
          </a:prstGeom>
          <a:noFill/>
        </p:spPr>
        <p:txBody>
          <a:bodyPr>
            <a:spAutoFit/>
          </a:bodyPr>
          <a:lstStyle/>
          <a:p>
            <a:pPr marL="342900" indent="-342900" eaLnBrk="0" fontAlgn="base" hangingPunct="0">
              <a:spcBef>
                <a:spcPct val="0"/>
              </a:spcBef>
              <a:spcAft>
                <a:spcPct val="0"/>
              </a:spcAft>
              <a:buFont typeface="Arial" pitchFamily="34" charset="0"/>
              <a:buChar char="•"/>
              <a:defRPr/>
            </a:pPr>
            <a:r>
              <a:rPr lang="en-US" sz="3200" dirty="0">
                <a:solidFill>
                  <a:prstClr val="black"/>
                </a:solidFill>
                <a:latin typeface="Calibri Light" panose="020F0302020204030204"/>
              </a:rPr>
              <a:t>How-to Guidance</a:t>
            </a:r>
          </a:p>
          <a:p>
            <a:pPr marL="342900" indent="-342900" eaLnBrk="0" fontAlgn="base" hangingPunct="0">
              <a:spcBef>
                <a:spcPct val="0"/>
              </a:spcBef>
              <a:spcAft>
                <a:spcPct val="0"/>
              </a:spcAft>
              <a:buFont typeface="Arial" pitchFamily="34" charset="0"/>
              <a:buChar char="•"/>
              <a:defRPr/>
            </a:pPr>
            <a:r>
              <a:rPr lang="en-US" sz="3200" dirty="0">
                <a:solidFill>
                  <a:prstClr val="black"/>
                </a:solidFill>
                <a:latin typeface="Calibri Light" panose="020F0302020204030204"/>
              </a:rPr>
              <a:t>Toolkits</a:t>
            </a:r>
          </a:p>
          <a:p>
            <a:pPr marL="342900" indent="-342900" eaLnBrk="0" fontAlgn="base" hangingPunct="0">
              <a:spcBef>
                <a:spcPct val="0"/>
              </a:spcBef>
              <a:spcAft>
                <a:spcPct val="0"/>
              </a:spcAft>
              <a:buFont typeface="Arial" pitchFamily="34" charset="0"/>
              <a:buChar char="•"/>
              <a:defRPr/>
            </a:pPr>
            <a:r>
              <a:rPr lang="en-US" sz="3200" dirty="0">
                <a:solidFill>
                  <a:prstClr val="black"/>
                </a:solidFill>
                <a:latin typeface="Calibri Light" panose="020F0302020204030204"/>
              </a:rPr>
              <a:t>Troubleshooting</a:t>
            </a:r>
          </a:p>
          <a:p>
            <a:pPr marL="342900" indent="-342900" eaLnBrk="0" fontAlgn="base" hangingPunct="0">
              <a:spcBef>
                <a:spcPct val="0"/>
              </a:spcBef>
              <a:spcAft>
                <a:spcPct val="0"/>
              </a:spcAft>
              <a:buFont typeface="Arial" pitchFamily="34" charset="0"/>
              <a:buChar char="•"/>
              <a:defRPr/>
            </a:pPr>
            <a:r>
              <a:rPr lang="en-US" sz="3200" dirty="0">
                <a:solidFill>
                  <a:prstClr val="black"/>
                </a:solidFill>
                <a:latin typeface="Calibri Light" panose="020F0302020204030204"/>
              </a:rPr>
              <a:t>Evidence-Based Practices</a:t>
            </a:r>
          </a:p>
          <a:p>
            <a:pPr eaLnBrk="0" fontAlgn="base" hangingPunct="0">
              <a:spcBef>
                <a:spcPct val="0"/>
              </a:spcBef>
              <a:spcAft>
                <a:spcPct val="0"/>
              </a:spcAft>
              <a:defRPr/>
            </a:pPr>
            <a:endParaRPr lang="en-US" dirty="0">
              <a:solidFill>
                <a:prstClr val="black"/>
              </a:solidFill>
              <a:latin typeface="Arial" charset="0"/>
            </a:endParaRPr>
          </a:p>
        </p:txBody>
      </p:sp>
      <p:sp>
        <p:nvSpPr>
          <p:cNvPr id="15363" name="Title 1"/>
          <p:cNvSpPr>
            <a:spLocks noGrp="1"/>
          </p:cNvSpPr>
          <p:nvPr>
            <p:ph type="title"/>
          </p:nvPr>
        </p:nvSpPr>
        <p:spPr>
          <a:xfrm>
            <a:off x="435429" y="457200"/>
            <a:ext cx="5791200" cy="731838"/>
          </a:xfrm>
        </p:spPr>
        <p:txBody>
          <a:bodyPr/>
          <a:lstStyle/>
          <a:p>
            <a:r>
              <a:rPr lang="en-US" dirty="0">
                <a:ea typeface="ＭＳ Ｐゴシック" panose="020B0600070205080204" pitchFamily="34" charset="-128"/>
              </a:rPr>
              <a:t>Tools for Building Capacity</a:t>
            </a:r>
          </a:p>
        </p:txBody>
      </p:sp>
      <p:pic>
        <p:nvPicPr>
          <p:cNvPr id="3" name="Picture 2"/>
          <p:cNvPicPr>
            <a:picLocks noChangeAspect="1"/>
          </p:cNvPicPr>
          <p:nvPr/>
        </p:nvPicPr>
        <p:blipFill>
          <a:blip r:embed="rId3"/>
          <a:stretch>
            <a:fillRect/>
          </a:stretch>
        </p:blipFill>
        <p:spPr>
          <a:xfrm>
            <a:off x="6248400" y="-8997"/>
            <a:ext cx="2895600" cy="6190149"/>
          </a:xfrm>
          <a:prstGeom prst="rect">
            <a:avLst/>
          </a:prstGeom>
        </p:spPr>
      </p:pic>
    </p:spTree>
    <p:extLst>
      <p:ext uri="{BB962C8B-B14F-4D97-AF65-F5344CB8AC3E}">
        <p14:creationId xmlns:p14="http://schemas.microsoft.com/office/powerpoint/2010/main" val="3343087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685800" y="457200"/>
            <a:ext cx="8001000" cy="1143000"/>
          </a:xfrm>
        </p:spPr>
        <p:txBody>
          <a:bodyPr/>
          <a:lstStyle/>
          <a:p>
            <a:pPr eaLnBrk="1" hangingPunct="1"/>
            <a:r>
              <a:rPr lang="en-US" dirty="0">
                <a:ea typeface="ＭＳ Ｐゴシック" panose="020B0600070205080204" pitchFamily="34" charset="-128"/>
              </a:rPr>
              <a:t>Open sourc</a:t>
            </a:r>
            <a:r>
              <a:rPr lang="en-US" sz="4000" dirty="0">
                <a:ea typeface="ＭＳ Ｐゴシック" panose="020B0600070205080204" pitchFamily="34" charset="-128"/>
              </a:rPr>
              <a:t>e guidance for hundreds of community building topics, including: </a:t>
            </a:r>
            <a:br>
              <a:rPr lang="en-US" sz="4000" dirty="0">
                <a:ea typeface="ＭＳ Ｐゴシック" panose="020B0600070205080204" pitchFamily="34" charset="-128"/>
              </a:rPr>
            </a:br>
            <a:endParaRPr lang="en-US" sz="4000" dirty="0">
              <a:ea typeface="ＭＳ Ｐゴシック" panose="020B0600070205080204" pitchFamily="34" charset="-128"/>
            </a:endParaRPr>
          </a:p>
        </p:txBody>
      </p:sp>
      <p:sp>
        <p:nvSpPr>
          <p:cNvPr id="27651" name="Content Placeholder 2"/>
          <p:cNvSpPr>
            <a:spLocks noGrp="1"/>
          </p:cNvSpPr>
          <p:nvPr>
            <p:ph idx="4294967295"/>
          </p:nvPr>
        </p:nvSpPr>
        <p:spPr>
          <a:xfrm>
            <a:off x="685800" y="1371600"/>
            <a:ext cx="8001000" cy="4648200"/>
          </a:xfrm>
        </p:spPr>
        <p:txBody>
          <a:bodyPr/>
          <a:lstStyle/>
          <a:p>
            <a:r>
              <a:rPr lang="en-US" sz="2600" dirty="0">
                <a:ea typeface="ＭＳ Ｐゴシック" panose="020B0600070205080204" pitchFamily="34" charset="-128"/>
              </a:rPr>
              <a:t>Assessing community needs and resources</a:t>
            </a:r>
          </a:p>
          <a:p>
            <a:r>
              <a:rPr lang="en-US" sz="2600" dirty="0">
                <a:ea typeface="ＭＳ Ｐゴシック" panose="020B0600070205080204" pitchFamily="34" charset="-128"/>
              </a:rPr>
              <a:t>Building leadership</a:t>
            </a:r>
          </a:p>
          <a:p>
            <a:r>
              <a:rPr lang="en-US" sz="2600" dirty="0">
                <a:ea typeface="ＭＳ Ｐゴシック" panose="020B0600070205080204" pitchFamily="34" charset="-128"/>
              </a:rPr>
              <a:t>Increasing membership and participation</a:t>
            </a:r>
          </a:p>
          <a:p>
            <a:r>
              <a:rPr lang="en-US" sz="2600" dirty="0">
                <a:ea typeface="ＭＳ Ｐゴシック" panose="020B0600070205080204" pitchFamily="34" charset="-128"/>
              </a:rPr>
              <a:t>Writing a grant application</a:t>
            </a:r>
          </a:p>
          <a:p>
            <a:r>
              <a:rPr lang="en-US" sz="2600" dirty="0">
                <a:ea typeface="ＭＳ Ｐゴシック" panose="020B0600070205080204" pitchFamily="34" charset="-128"/>
              </a:rPr>
              <a:t>Advocacy</a:t>
            </a:r>
          </a:p>
          <a:p>
            <a:r>
              <a:rPr lang="en-US" sz="2600" dirty="0">
                <a:ea typeface="ＭＳ Ｐゴシック" panose="020B0600070205080204" pitchFamily="34" charset="-128"/>
              </a:rPr>
              <a:t>Interacting with elected officials</a:t>
            </a:r>
          </a:p>
          <a:p>
            <a:r>
              <a:rPr lang="en-US" sz="2600" dirty="0">
                <a:ea typeface="ＭＳ Ｐゴシック" panose="020B0600070205080204" pitchFamily="34" charset="-128"/>
              </a:rPr>
              <a:t>Evaluating initiatives</a:t>
            </a:r>
          </a:p>
          <a:p>
            <a:r>
              <a:rPr lang="en-US" sz="2600" dirty="0">
                <a:ea typeface="ＭＳ Ｐゴシック" panose="020B0600070205080204" pitchFamily="34" charset="-128"/>
              </a:rPr>
              <a:t>Fostering collaborative efforts</a:t>
            </a:r>
          </a:p>
          <a:p>
            <a:r>
              <a:rPr lang="en-US" sz="2600" dirty="0">
                <a:ea typeface="ＭＳ Ｐゴシック" panose="020B0600070205080204" pitchFamily="34" charset="-128"/>
              </a:rPr>
              <a:t>Sustaining your project</a:t>
            </a:r>
          </a:p>
          <a:p>
            <a:endParaRPr lang="en-US" sz="2400" dirty="0">
              <a:ea typeface="ＭＳ Ｐゴシック" panose="020B0600070205080204" pitchFamily="34" charset="-128"/>
            </a:endParaRPr>
          </a:p>
        </p:txBody>
      </p:sp>
    </p:spTree>
    <p:extLst>
      <p:ext uri="{BB962C8B-B14F-4D97-AF65-F5344CB8AC3E}">
        <p14:creationId xmlns:p14="http://schemas.microsoft.com/office/powerpoint/2010/main" val="283626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Audiences—</a:t>
            </a:r>
            <a:br>
              <a:rPr lang="en-US" dirty="0"/>
            </a:br>
            <a:r>
              <a:rPr lang="en-US" dirty="0"/>
              <a:t>Who uses the Community Tool Box?</a:t>
            </a:r>
          </a:p>
        </p:txBody>
      </p:sp>
      <p:sp>
        <p:nvSpPr>
          <p:cNvPr id="3" name="Content Placeholder 2"/>
          <p:cNvSpPr>
            <a:spLocks noGrp="1"/>
          </p:cNvSpPr>
          <p:nvPr>
            <p:ph idx="1"/>
          </p:nvPr>
        </p:nvSpPr>
        <p:spPr/>
        <p:txBody>
          <a:bodyPr/>
          <a:lstStyle/>
          <a:p>
            <a:r>
              <a:rPr lang="en-US" dirty="0"/>
              <a:t>Community members</a:t>
            </a:r>
          </a:p>
          <a:p>
            <a:r>
              <a:rPr lang="en-US" dirty="0"/>
              <a:t>Teachers and trainers</a:t>
            </a:r>
          </a:p>
          <a:p>
            <a:r>
              <a:rPr lang="en-US" dirty="0"/>
              <a:t>TA providers, evaluators</a:t>
            </a:r>
          </a:p>
          <a:p>
            <a:r>
              <a:rPr lang="en-US" dirty="0"/>
              <a:t>NGOs, private sector</a:t>
            </a:r>
          </a:p>
          <a:p>
            <a:r>
              <a:rPr lang="en-US" dirty="0"/>
              <a:t>Funders</a:t>
            </a:r>
          </a:p>
          <a:p>
            <a:r>
              <a:rPr lang="en-US" dirty="0"/>
              <a:t>Local, national, and international agencies</a:t>
            </a:r>
          </a:p>
        </p:txBody>
      </p:sp>
    </p:spTree>
    <p:extLst>
      <p:ext uri="{BB962C8B-B14F-4D97-AF65-F5344CB8AC3E}">
        <p14:creationId xmlns:p14="http://schemas.microsoft.com/office/powerpoint/2010/main" val="2534469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World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6196"/>
            <a:ext cx="9144000" cy="4886037"/>
          </a:xfrm>
          <a:prstGeom prst="rect">
            <a:avLst/>
          </a:prstGeom>
        </p:spPr>
      </p:pic>
      <p:pic>
        <p:nvPicPr>
          <p:cNvPr id="2050" name="In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6334" y="3570227"/>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Keny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4133594"/>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Ugan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0812" y="3914520"/>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akist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7115" y="3293545"/>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Nami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600320"/>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Camero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3613" y="3866101"/>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South Af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987" y="4985287"/>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sr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993" y="3144581"/>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Nig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808157"/>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Sri Lan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6359521" y="3896005"/>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Indones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217733"/>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Rwan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7135" y="3904994"/>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Tanzan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9" y="4486019"/>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Ethio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3211" y="3799425"/>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Argent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88450"/>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Ser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999" y="2827083"/>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Viet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2606" y="3702588"/>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Ca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5754" y="2522282"/>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Colom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413" y="3896262"/>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Gh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782" y="3769264"/>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Nep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115" y="3241418"/>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Mexi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4707" y="3288524"/>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Ch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6579" y="3104101"/>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Switzer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4394" y="2667538"/>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Zimbabw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25" y="4840031"/>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mmunity Tool Box"/>
          <p:cNvSpPr/>
          <p:nvPr/>
        </p:nvSpPr>
        <p:spPr>
          <a:xfrm>
            <a:off x="2097087" y="2847720"/>
            <a:ext cx="152400" cy="152400"/>
          </a:xfrm>
          <a:prstGeom prst="star5">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56" name="Title"/>
          <p:cNvSpPr txBox="1"/>
          <p:nvPr/>
        </p:nvSpPr>
        <p:spPr>
          <a:xfrm>
            <a:off x="52866" y="380999"/>
            <a:ext cx="5161606" cy="584775"/>
          </a:xfrm>
          <a:prstGeom prst="rect">
            <a:avLst/>
          </a:prstGeom>
          <a:noFill/>
        </p:spPr>
        <p:txBody>
          <a:bodyPr wrap="none" rtlCol="0">
            <a:spAutoFit/>
          </a:bodyPr>
          <a:lstStyle/>
          <a:p>
            <a:r>
              <a:rPr lang="en-US" sz="3200" dirty="0">
                <a:solidFill>
                  <a:prstClr val="black">
                    <a:lumMod val="75000"/>
                    <a:lumOff val="25000"/>
                  </a:prstClr>
                </a:solidFill>
                <a:latin typeface="Arial Black" pitchFamily="34" charset="0"/>
              </a:rPr>
              <a:t>Growing Global Reach</a:t>
            </a:r>
          </a:p>
        </p:txBody>
      </p:sp>
      <p:pic>
        <p:nvPicPr>
          <p:cNvPr id="67" name="Phillip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3654169"/>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Zamb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7624" y="4648481"/>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Malaw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2424" y="4000243"/>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Swazil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6838" y="4946136"/>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Austra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4791356"/>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Fr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599" y="2810158"/>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Con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9174" y="4007925"/>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United Kingd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1188" y="2425445"/>
            <a:ext cx="103187" cy="96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Visit Reach"/>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83511"/>
            <a:ext cx="9144000" cy="4890977"/>
          </a:xfrm>
          <a:prstGeom prst="rect">
            <a:avLst/>
          </a:prstGeom>
        </p:spPr>
      </p:pic>
      <p:pic>
        <p:nvPicPr>
          <p:cNvPr id="42" name="Computer" descr="C:\Users\jjones\Desktop\Presentation Graphics\compute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653821" y="5271975"/>
            <a:ext cx="602513" cy="602513"/>
          </a:xfrm>
          <a:prstGeom prst="rect">
            <a:avLst/>
          </a:prstGeom>
          <a:noFill/>
          <a:extLst>
            <a:ext uri="{909E8E84-426E-40DD-AFC4-6F175D3DCCD1}">
              <a14:hiddenFill xmlns:a14="http://schemas.microsoft.com/office/drawing/2010/main">
                <a:solidFill>
                  <a:srgbClr val="FFFFFF"/>
                </a:solidFill>
              </a14:hiddenFill>
            </a:ext>
          </a:extLst>
        </p:spPr>
      </p:pic>
      <p:pic>
        <p:nvPicPr>
          <p:cNvPr id="43" name="Mobile" descr="C:\Users\jjones\Desktop\Presentation Graphics\pho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6317451" y="5242873"/>
            <a:ext cx="619128" cy="619128"/>
          </a:xfrm>
          <a:prstGeom prst="rect">
            <a:avLst/>
          </a:prstGeom>
          <a:noFill/>
          <a:extLst>
            <a:ext uri="{909E8E84-426E-40DD-AFC4-6F175D3DCCD1}">
              <a14:hiddenFill xmlns:a14="http://schemas.microsoft.com/office/drawing/2010/main">
                <a:solidFill>
                  <a:srgbClr val="FFFFFF"/>
                </a:solidFill>
              </a14:hiddenFill>
            </a:ext>
          </a:extLst>
        </p:spPr>
      </p:pic>
      <p:pic>
        <p:nvPicPr>
          <p:cNvPr id="44" name="Tablet" descr="C:\Users\jjones\Desktop\Presentation Graphics\ipa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039766" y="5242873"/>
            <a:ext cx="621803" cy="621803"/>
          </a:xfrm>
          <a:prstGeom prst="rect">
            <a:avLst/>
          </a:prstGeom>
          <a:noFill/>
          <a:extLst>
            <a:ext uri="{909E8E84-426E-40DD-AFC4-6F175D3DCCD1}">
              <a14:hiddenFill xmlns:a14="http://schemas.microsoft.com/office/drawing/2010/main">
                <a:solidFill>
                  <a:srgbClr val="FFFFFF"/>
                </a:solidFill>
              </a14:hiddenFill>
            </a:ext>
          </a:extLst>
        </p:spPr>
      </p:pic>
      <p:sp>
        <p:nvSpPr>
          <p:cNvPr id="45" name="Title"/>
          <p:cNvSpPr txBox="1"/>
          <p:nvPr/>
        </p:nvSpPr>
        <p:spPr>
          <a:xfrm>
            <a:off x="2487754" y="3057250"/>
            <a:ext cx="6194581" cy="954107"/>
          </a:xfrm>
          <a:prstGeom prst="rect">
            <a:avLst/>
          </a:prstGeom>
          <a:noFill/>
        </p:spPr>
        <p:txBody>
          <a:bodyPr wrap="none" rtlCol="0">
            <a:spAutoFit/>
          </a:bodyPr>
          <a:lstStyle/>
          <a:p>
            <a:r>
              <a:rPr lang="en-US" sz="3600" dirty="0">
                <a:solidFill>
                  <a:prstClr val="white"/>
                </a:solidFill>
                <a:latin typeface="Arial Black" pitchFamily="34" charset="0"/>
              </a:rPr>
              <a:t>6 million+ unique users </a:t>
            </a:r>
          </a:p>
          <a:p>
            <a:r>
              <a:rPr lang="en-US" sz="2000" dirty="0">
                <a:solidFill>
                  <a:prstClr val="white"/>
                </a:solidFill>
                <a:latin typeface="Arial Black" pitchFamily="34" charset="0"/>
              </a:rPr>
              <a:t>from 230 countries</a:t>
            </a:r>
          </a:p>
        </p:txBody>
      </p:sp>
    </p:spTree>
    <p:extLst>
      <p:ext uri="{BB962C8B-B14F-4D97-AF65-F5344CB8AC3E}">
        <p14:creationId xmlns:p14="http://schemas.microsoft.com/office/powerpoint/2010/main" val="37984326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8001000" cy="4343400"/>
          </a:xfrm>
        </p:spPr>
        <p:txBody>
          <a:bodyPr/>
          <a:lstStyle/>
          <a:p>
            <a:pPr marL="0" indent="0">
              <a:buFont typeface="Arial" charset="0"/>
              <a:buNone/>
              <a:defRPr/>
            </a:pPr>
            <a:endParaRPr lang="en-US" sz="2400" dirty="0"/>
          </a:p>
          <a:p>
            <a:pPr marL="0" indent="0">
              <a:buFont typeface="Arial" charset="0"/>
              <a:buNone/>
              <a:defRPr/>
            </a:pPr>
            <a:r>
              <a:rPr lang="en-US" sz="2400" u="sng" dirty="0"/>
              <a:t>CTB Use by Facilitators and Trainers</a:t>
            </a:r>
            <a:r>
              <a:rPr lang="en-US" sz="2400" dirty="0"/>
              <a:t>:</a:t>
            </a:r>
          </a:p>
          <a:p>
            <a:pPr marL="0" indent="0">
              <a:buFont typeface="Arial" charset="0"/>
              <a:buNone/>
              <a:defRPr/>
            </a:pPr>
            <a:r>
              <a:rPr lang="en-US" sz="2400" dirty="0"/>
              <a:t>“The site is an </a:t>
            </a:r>
            <a:r>
              <a:rPr lang="en-US" sz="2400" b="1" dirty="0"/>
              <a:t>incredible source of resource materials</a:t>
            </a:r>
            <a:r>
              <a:rPr lang="en-US" sz="2400" dirty="0"/>
              <a:t>. In the next two weeks I will be the lead facilitator in a training course for senior managers in the water and health sector. They will come from five to six different countries. I intend to use relevant sections to supplement what we have used in the past. I will also let them know about the site. Thanks and keep up the good work.”</a:t>
            </a:r>
          </a:p>
          <a:p>
            <a:pPr marL="0" indent="0">
              <a:buFont typeface="Arial" charset="0"/>
              <a:buNone/>
              <a:defRPr/>
            </a:pPr>
            <a:r>
              <a:rPr lang="en-US" sz="2000" i="1" dirty="0"/>
              <a:t>- Vincent Njuguna, Nairobi, Kenya</a:t>
            </a:r>
          </a:p>
          <a:p>
            <a:pPr lvl="1">
              <a:buFont typeface="Arial" charset="0"/>
              <a:buChar char="–"/>
              <a:defRPr/>
            </a:pPr>
            <a:endParaRPr lang="en-US" sz="2000" i="1" dirty="0"/>
          </a:p>
          <a:p>
            <a:pPr>
              <a:buFont typeface="Arial" charset="0"/>
              <a:buChar char="•"/>
              <a:defRPr/>
            </a:pPr>
            <a:endParaRPr lang="en-US" i="1" dirty="0"/>
          </a:p>
        </p:txBody>
      </p:sp>
    </p:spTree>
    <p:extLst>
      <p:ext uri="{BB962C8B-B14F-4D97-AF65-F5344CB8AC3E}">
        <p14:creationId xmlns:p14="http://schemas.microsoft.com/office/powerpoint/2010/main" val="382034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DB3E5D0B-00CA-4B0F-89A4-DD7685AB6835}"/>
              </a:ext>
            </a:extLst>
          </p:cNvPr>
          <p:cNvPicPr>
            <a:picLocks noChangeAspect="1"/>
          </p:cNvPicPr>
          <p:nvPr/>
        </p:nvPicPr>
        <p:blipFill>
          <a:blip r:embed="rId3"/>
          <a:stretch>
            <a:fillRect/>
          </a:stretch>
        </p:blipFill>
        <p:spPr>
          <a:xfrm>
            <a:off x="-1229523" y="-25400"/>
            <a:ext cx="11603045" cy="6858000"/>
          </a:xfrm>
          <a:prstGeom prst="rect">
            <a:avLst/>
          </a:prstGeom>
        </p:spPr>
      </p:pic>
    </p:spTree>
    <p:extLst>
      <p:ext uri="{BB962C8B-B14F-4D97-AF65-F5344CB8AC3E}">
        <p14:creationId xmlns:p14="http://schemas.microsoft.com/office/powerpoint/2010/main" val="4018159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57200" y="76200"/>
            <a:ext cx="9923054" cy="6095590"/>
          </a:xfrm>
          <a:prstGeom prst="rect">
            <a:avLst/>
          </a:prstGeom>
        </p:spPr>
      </p:pic>
    </p:spTree>
    <p:extLst>
      <p:ext uri="{BB962C8B-B14F-4D97-AF65-F5344CB8AC3E}">
        <p14:creationId xmlns:p14="http://schemas.microsoft.com/office/powerpoint/2010/main" val="3013638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152400" y="1415746"/>
            <a:ext cx="8858250" cy="4372583"/>
          </a:xfrm>
          <a:prstGeom prst="rect">
            <a:avLst/>
          </a:prstGeom>
        </p:spPr>
      </p:pic>
    </p:spTree>
    <p:extLst>
      <p:ext uri="{BB962C8B-B14F-4D97-AF65-F5344CB8AC3E}">
        <p14:creationId xmlns:p14="http://schemas.microsoft.com/office/powerpoint/2010/main" val="3798237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DB9"/>
            </a:gs>
            <a:gs pos="100000">
              <a:srgbClr val="00808A"/>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468" y="4800600"/>
            <a:ext cx="798577" cy="378584"/>
          </a:xfrm>
          <a:prstGeom prst="rect">
            <a:avLst/>
          </a:prstGeom>
        </p:spPr>
      </p:pic>
      <p:sp>
        <p:nvSpPr>
          <p:cNvPr id="7" name="Rectangle 6"/>
          <p:cNvSpPr/>
          <p:nvPr/>
        </p:nvSpPr>
        <p:spPr>
          <a:xfrm>
            <a:off x="0" y="3581400"/>
            <a:ext cx="9144000" cy="3276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Core Values and Assumptions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669" y="6068221"/>
            <a:ext cx="3780931" cy="66376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5712123"/>
            <a:ext cx="2438400" cy="1019861"/>
          </a:xfrm>
          <a:prstGeom prst="rect">
            <a:avLst/>
          </a:prstGeom>
        </p:spPr>
      </p:pic>
      <p:sp>
        <p:nvSpPr>
          <p:cNvPr id="9" name="TextBox 8"/>
          <p:cNvSpPr txBox="1"/>
          <p:nvPr/>
        </p:nvSpPr>
        <p:spPr>
          <a:xfrm>
            <a:off x="685800" y="4169658"/>
            <a:ext cx="82296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Arial Black" pitchFamily="34" charset="0"/>
                <a:ea typeface="+mn-ea"/>
                <a:cs typeface="+mn-cs"/>
              </a:rPr>
              <a:t>Christina Holt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EEECE1">
                  <a:lumMod val="25000"/>
                </a:srgbClr>
              </a:solidFill>
              <a:effectLst/>
              <a:uLnTx/>
              <a:uFillTx/>
              <a:latin typeface="Arial Black" pitchFamily="34" charset="0"/>
              <a:ea typeface="+mn-ea"/>
              <a:cs typeface="+mn-cs"/>
            </a:endParaRPr>
          </a:p>
        </p:txBody>
      </p:sp>
      <p:sp>
        <p:nvSpPr>
          <p:cNvPr id="8" name="TextBox 7"/>
          <p:cNvSpPr txBox="1"/>
          <p:nvPr/>
        </p:nvSpPr>
        <p:spPr>
          <a:xfrm>
            <a:off x="669388" y="1379060"/>
            <a:ext cx="754380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itchFamily="34" charset="0"/>
                <a:ea typeface="+mn-ea"/>
                <a:cs typeface="+mn-cs"/>
              </a:rPr>
              <a:t>The Community Tool Box:</a:t>
            </a:r>
            <a:br>
              <a:rPr kumimoji="0" lang="en-US" sz="3200" b="0" i="0" u="none" strike="noStrike" kern="1200" cap="none" spc="0" normalizeH="0" baseline="0" noProof="0" dirty="0">
                <a:ln>
                  <a:noFill/>
                </a:ln>
                <a:solidFill>
                  <a:prstClr val="white"/>
                </a:solidFill>
                <a:effectLst/>
                <a:uLnTx/>
                <a:uFillTx/>
                <a:latin typeface="Arial Black"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Arial Black" pitchFamily="34" charset="0"/>
                <a:ea typeface="+mn-ea"/>
                <a:cs typeface="+mn-cs"/>
              </a:rPr>
              <a:t>Tools</a:t>
            </a:r>
            <a:r>
              <a:rPr kumimoji="0" lang="en-US" sz="3200" b="0" i="0" u="none" strike="noStrike" kern="1200" cap="none" spc="0" normalizeH="0" noProof="0" dirty="0">
                <a:ln>
                  <a:noFill/>
                </a:ln>
                <a:solidFill>
                  <a:prstClr val="white"/>
                </a:solidFill>
                <a:effectLst/>
                <a:uLnTx/>
                <a:uFillTx/>
                <a:latin typeface="Arial Black" pitchFamily="34" charset="0"/>
                <a:ea typeface="+mn-ea"/>
                <a:cs typeface="+mn-cs"/>
              </a:rPr>
              <a:t> to Change our World</a:t>
            </a:r>
            <a:endParaRPr kumimoji="0" lang="en-US" sz="1800" b="0" i="0" u="none" strike="noStrike" kern="1200" cap="none" spc="0" normalizeH="0" baseline="0" noProof="0" dirty="0">
              <a:ln>
                <a:noFill/>
              </a:ln>
              <a:solidFill>
                <a:srgbClr val="EEECE1">
                  <a:lumMod val="25000"/>
                </a:srgbClr>
              </a:solidFill>
              <a:effectLst/>
              <a:uLnTx/>
              <a:uFillTx/>
              <a:latin typeface="Arial Black" pitchFamily="34" charset="0"/>
              <a:ea typeface="+mn-ea"/>
              <a:cs typeface="+mn-cs"/>
            </a:endParaRPr>
          </a:p>
        </p:txBody>
      </p:sp>
      <p:pic>
        <p:nvPicPr>
          <p:cNvPr id="10" name="Picture 9">
            <a:extLst>
              <a:ext uri="{FF2B5EF4-FFF2-40B4-BE49-F238E27FC236}">
                <a16:creationId xmlns:a16="http://schemas.microsoft.com/office/drawing/2014/main" id="{C1F2DFE4-617E-42A9-9334-9CF3B7EE60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9385" y="5972966"/>
            <a:ext cx="2438400" cy="825831"/>
          </a:xfrm>
          <a:prstGeom prst="rect">
            <a:avLst/>
          </a:prstGeom>
        </p:spPr>
      </p:pic>
    </p:spTree>
    <p:extLst>
      <p:ext uri="{BB962C8B-B14F-4D97-AF65-F5344CB8AC3E}">
        <p14:creationId xmlns:p14="http://schemas.microsoft.com/office/powerpoint/2010/main" val="32417784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53814" y="1143000"/>
            <a:ext cx="9036371" cy="4666885"/>
          </a:xfrm>
          <a:prstGeom prst="rect">
            <a:avLst/>
          </a:prstGeom>
        </p:spPr>
      </p:pic>
    </p:spTree>
    <p:extLst>
      <p:ext uri="{BB962C8B-B14F-4D97-AF65-F5344CB8AC3E}">
        <p14:creationId xmlns:p14="http://schemas.microsoft.com/office/powerpoint/2010/main" val="211767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833905" y="562333"/>
            <a:ext cx="7476190" cy="5733333"/>
          </a:xfrm>
          <a:prstGeom prst="rect">
            <a:avLst/>
          </a:prstGeom>
        </p:spPr>
      </p:pic>
    </p:spTree>
    <p:extLst>
      <p:ext uri="{BB962C8B-B14F-4D97-AF65-F5344CB8AC3E}">
        <p14:creationId xmlns:p14="http://schemas.microsoft.com/office/powerpoint/2010/main" val="809440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05200" y="2133600"/>
            <a:ext cx="2419247" cy="2419247"/>
          </a:xfrm>
          <a:prstGeom prst="rect">
            <a:avLst/>
          </a:prstGeom>
        </p:spPr>
      </p:pic>
    </p:spTree>
    <p:extLst>
      <p:ext uri="{BB962C8B-B14F-4D97-AF65-F5344CB8AC3E}">
        <p14:creationId xmlns:p14="http://schemas.microsoft.com/office/powerpoint/2010/main" val="1034183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446315" y="762000"/>
            <a:ext cx="8088085" cy="1143000"/>
          </a:xfrm>
        </p:spPr>
        <p:txBody>
          <a:bodyPr/>
          <a:lstStyle/>
          <a:p>
            <a:pPr algn="l" eaLnBrk="1" hangingPunct="1"/>
            <a:r>
              <a:rPr lang="en-US" b="0" dirty="0">
                <a:solidFill>
                  <a:schemeClr val="tx1">
                    <a:lumMod val="50000"/>
                    <a:lumOff val="50000"/>
                  </a:schemeClr>
                </a:solidFill>
                <a:latin typeface="+mn-lt"/>
                <a:ea typeface="ＭＳ Ｐゴシック" panose="020B0600070205080204" pitchFamily="34" charset="-128"/>
              </a:rPr>
              <a:t>Open source tools</a:t>
            </a:r>
            <a:br>
              <a:rPr lang="en-US" b="0" dirty="0">
                <a:solidFill>
                  <a:schemeClr val="tx1">
                    <a:lumMod val="50000"/>
                    <a:lumOff val="50000"/>
                  </a:schemeClr>
                </a:solidFill>
                <a:latin typeface="+mn-lt"/>
                <a:ea typeface="ＭＳ Ｐゴシック" panose="020B0600070205080204" pitchFamily="34" charset="-128"/>
              </a:rPr>
            </a:br>
            <a:r>
              <a:rPr lang="en-US" b="0" dirty="0">
                <a:solidFill>
                  <a:schemeClr val="tx1">
                    <a:lumMod val="50000"/>
                    <a:lumOff val="50000"/>
                  </a:schemeClr>
                </a:solidFill>
                <a:latin typeface="+mn-lt"/>
                <a:ea typeface="ＭＳ Ｐゴシック" panose="020B0600070205080204" pitchFamily="34" charset="-128"/>
              </a:rPr>
              <a:t>for learning how to </a:t>
            </a:r>
            <a:br>
              <a:rPr lang="en-US" b="0" dirty="0">
                <a:solidFill>
                  <a:schemeClr val="tx1">
                    <a:lumMod val="50000"/>
                    <a:lumOff val="50000"/>
                  </a:schemeClr>
                </a:solidFill>
                <a:latin typeface="+mn-lt"/>
                <a:ea typeface="ＭＳ Ｐゴシック" panose="020B0600070205080204" pitchFamily="34" charset="-128"/>
              </a:rPr>
            </a:br>
            <a:r>
              <a:rPr lang="en-US" b="0" dirty="0">
                <a:solidFill>
                  <a:schemeClr val="tx1">
                    <a:lumMod val="50000"/>
                    <a:lumOff val="50000"/>
                  </a:schemeClr>
                </a:solidFill>
                <a:latin typeface="+mn-lt"/>
                <a:ea typeface="ＭＳ Ｐゴシック" panose="020B0600070205080204" pitchFamily="34" charset="-128"/>
              </a:rPr>
              <a:t>take action</a:t>
            </a:r>
            <a:br>
              <a:rPr lang="en-US" dirty="0">
                <a:ea typeface="ＭＳ Ｐゴシック" panose="020B0600070205080204" pitchFamily="34" charset="-128"/>
              </a:rPr>
            </a:br>
            <a:endParaRPr lang="en-US" sz="4000" dirty="0">
              <a:ea typeface="ＭＳ Ｐゴシック" panose="020B0600070205080204" pitchFamily="34" charset="-128"/>
            </a:endParaRPr>
          </a:p>
        </p:txBody>
      </p:sp>
      <p:pic>
        <p:nvPicPr>
          <p:cNvPr id="3" name="Picture 2"/>
          <p:cNvPicPr>
            <a:picLocks noChangeAspect="1"/>
          </p:cNvPicPr>
          <p:nvPr/>
        </p:nvPicPr>
        <p:blipFill>
          <a:blip r:embed="rId3"/>
          <a:stretch>
            <a:fillRect/>
          </a:stretch>
        </p:blipFill>
        <p:spPr>
          <a:xfrm>
            <a:off x="446315" y="2066107"/>
            <a:ext cx="4499019" cy="2516778"/>
          </a:xfrm>
          <a:prstGeom prst="rect">
            <a:avLst/>
          </a:prstGeom>
        </p:spPr>
      </p:pic>
      <p:pic>
        <p:nvPicPr>
          <p:cNvPr id="2" name="Picture 1">
            <a:hlinkClick r:id="rId4"/>
          </p:cNvPr>
          <p:cNvPicPr>
            <a:picLocks noChangeAspect="1"/>
          </p:cNvPicPr>
          <p:nvPr/>
        </p:nvPicPr>
        <p:blipFill>
          <a:blip r:embed="rId5"/>
          <a:stretch>
            <a:fillRect/>
          </a:stretch>
        </p:blipFill>
        <p:spPr>
          <a:xfrm>
            <a:off x="4860108" y="115389"/>
            <a:ext cx="4164234" cy="6019800"/>
          </a:xfrm>
          <a:prstGeom prst="rect">
            <a:avLst/>
          </a:prstGeom>
        </p:spPr>
      </p:pic>
    </p:spTree>
    <p:extLst>
      <p:ext uri="{BB962C8B-B14F-4D97-AF65-F5344CB8AC3E}">
        <p14:creationId xmlns:p14="http://schemas.microsoft.com/office/powerpoint/2010/main" val="3879863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457200" y="457200"/>
            <a:ext cx="8686800" cy="4648200"/>
          </a:xfrm>
          <a:prstGeom prst="rect">
            <a:avLst/>
          </a:prstGeom>
        </p:spPr>
      </p:pic>
    </p:spTree>
    <p:extLst>
      <p:ext uri="{BB962C8B-B14F-4D97-AF65-F5344CB8AC3E}">
        <p14:creationId xmlns:p14="http://schemas.microsoft.com/office/powerpoint/2010/main" val="150132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47256" y="871014"/>
            <a:ext cx="8696744" cy="4081986"/>
          </a:xfrm>
          <a:prstGeom prst="rect">
            <a:avLst/>
          </a:prstGeom>
        </p:spPr>
      </p:pic>
    </p:spTree>
    <p:extLst>
      <p:ext uri="{BB962C8B-B14F-4D97-AF65-F5344CB8AC3E}">
        <p14:creationId xmlns:p14="http://schemas.microsoft.com/office/powerpoint/2010/main" val="2533281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628650" y="116720"/>
            <a:ext cx="8515350" cy="6005808"/>
          </a:xfrm>
          <a:prstGeom prst="rect">
            <a:avLst/>
          </a:prstGeom>
        </p:spPr>
      </p:pic>
    </p:spTree>
    <p:extLst>
      <p:ext uri="{BB962C8B-B14F-4D97-AF65-F5344CB8AC3E}">
        <p14:creationId xmlns:p14="http://schemas.microsoft.com/office/powerpoint/2010/main" val="197487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rotWithShape="1">
          <a:blip r:embed="rId4"/>
          <a:srcRect r="19232"/>
          <a:stretch/>
        </p:blipFill>
        <p:spPr>
          <a:xfrm>
            <a:off x="533400" y="609600"/>
            <a:ext cx="8458200" cy="5486400"/>
          </a:xfrm>
          <a:prstGeom prst="rect">
            <a:avLst/>
          </a:prstGeom>
        </p:spPr>
      </p:pic>
    </p:spTree>
    <p:extLst>
      <p:ext uri="{BB962C8B-B14F-4D97-AF65-F5344CB8AC3E}">
        <p14:creationId xmlns:p14="http://schemas.microsoft.com/office/powerpoint/2010/main" val="1210674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8206" y="1219199"/>
            <a:ext cx="9135794" cy="4590851"/>
          </a:xfrm>
          <a:prstGeom prst="rect">
            <a:avLst/>
          </a:prstGeom>
        </p:spPr>
      </p:pic>
    </p:spTree>
    <p:extLst>
      <p:ext uri="{BB962C8B-B14F-4D97-AF65-F5344CB8AC3E}">
        <p14:creationId xmlns:p14="http://schemas.microsoft.com/office/powerpoint/2010/main" val="2634475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152401" y="1389870"/>
            <a:ext cx="8839200" cy="4318387"/>
          </a:xfrm>
          <a:prstGeom prst="rect">
            <a:avLst/>
          </a:prstGeom>
        </p:spPr>
      </p:pic>
    </p:spTree>
    <p:extLst>
      <p:ext uri="{BB962C8B-B14F-4D97-AF65-F5344CB8AC3E}">
        <p14:creationId xmlns:p14="http://schemas.microsoft.com/office/powerpoint/2010/main" val="2133536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0"/>
            <a:ext cx="8021053" cy="6858000"/>
          </a:xfrm>
        </p:spPr>
      </p:pic>
    </p:spTree>
    <p:extLst>
      <p:ext uri="{BB962C8B-B14F-4D97-AF65-F5344CB8AC3E}">
        <p14:creationId xmlns:p14="http://schemas.microsoft.com/office/powerpoint/2010/main" val="180761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DB9"/>
            </a:gs>
            <a:gs pos="100000">
              <a:srgbClr val="00808A"/>
            </a:gs>
          </a:gsLst>
          <a:path path="circle">
            <a:fillToRect l="50000" t="50000" r="50000" b="50000"/>
          </a:path>
        </a:gradFill>
        <a:effectLst/>
      </p:bgPr>
    </p:bg>
    <p:spTree>
      <p:nvGrpSpPr>
        <p:cNvPr id="1" name=""/>
        <p:cNvGrpSpPr/>
        <p:nvPr/>
      </p:nvGrpSpPr>
      <p:grpSpPr>
        <a:xfrm>
          <a:off x="0" y="0"/>
          <a:ext cx="0" cy="0"/>
          <a:chOff x="0" y="0"/>
          <a:chExt cx="0" cy="0"/>
        </a:xfrm>
      </p:grpSpPr>
      <p:sp>
        <p:nvSpPr>
          <p:cNvPr id="7" name="Rectangle 6"/>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14" y="1524000"/>
            <a:ext cx="9224209"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1635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DB9"/>
            </a:gs>
            <a:gs pos="100000">
              <a:srgbClr val="00808A"/>
            </a:gs>
          </a:gsLst>
          <a:path path="circle">
            <a:fillToRect l="50000" t="50000" r="50000" b="5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468" y="4800600"/>
            <a:ext cx="798577" cy="378584"/>
          </a:xfrm>
          <a:prstGeom prst="rect">
            <a:avLst/>
          </a:prstGeom>
        </p:spPr>
      </p:pic>
      <p:sp>
        <p:nvSpPr>
          <p:cNvPr id="7" name="Rectangle 6"/>
          <p:cNvSpPr/>
          <p:nvPr/>
        </p:nvSpPr>
        <p:spPr>
          <a:xfrm>
            <a:off x="0" y="3200400"/>
            <a:ext cx="91440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52234" y="772216"/>
            <a:ext cx="7702057"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itchFamily="34" charset="0"/>
                <a:ea typeface="+mn-ea"/>
                <a:cs typeface="+mn-cs"/>
              </a:rPr>
              <a:t>Story of Community 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Black" pitchFamily="34" charset="0"/>
                <a:ea typeface="+mn-ea"/>
                <a:cs typeface="+mn-cs"/>
              </a:rPr>
              <a:t>Charter Tool Box </a:t>
            </a:r>
            <a:endParaRPr kumimoji="0" lang="en-US" sz="3200" b="0" i="0" u="none" strike="noStrike" kern="1200" cap="none" spc="0" normalizeH="0" baseline="0" noProof="0" dirty="0">
              <a:ln>
                <a:noFill/>
              </a:ln>
              <a:solidFill>
                <a:prstClr val="black">
                  <a:lumMod val="75000"/>
                  <a:lumOff val="25000"/>
                </a:prstClr>
              </a:solidFill>
              <a:effectLst/>
              <a:uLnTx/>
              <a:uFillTx/>
              <a:latin typeface="Arial Black" pitchFamily="34" charset="0"/>
              <a:ea typeface="+mn-ea"/>
              <a:cs typeface="+mn-cs"/>
            </a:endParaRPr>
          </a:p>
        </p:txBody>
      </p:sp>
      <p:pic>
        <p:nvPicPr>
          <p:cNvPr id="6" name="Picture 5">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2400" y="5540627"/>
            <a:ext cx="1238757" cy="1238757"/>
          </a:xfrm>
          <a:prstGeom prst="rect">
            <a:avLst/>
          </a:prstGeom>
        </p:spPr>
      </p:pic>
      <p:pic>
        <p:nvPicPr>
          <p:cNvPr id="9" name="Picture 8"/>
          <p:cNvPicPr>
            <a:picLocks noChangeAspect="1"/>
          </p:cNvPicPr>
          <p:nvPr/>
        </p:nvPicPr>
        <p:blipFill>
          <a:blip r:embed="rId6"/>
          <a:stretch>
            <a:fillRect/>
          </a:stretch>
        </p:blipFill>
        <p:spPr>
          <a:xfrm rot="-120000">
            <a:off x="865641" y="1881638"/>
            <a:ext cx="2976540" cy="2258406"/>
          </a:xfrm>
          <a:prstGeom prst="rect">
            <a:avLst/>
          </a:prstGeom>
        </p:spPr>
      </p:pic>
      <p:pic>
        <p:nvPicPr>
          <p:cNvPr id="10" name="Picture 9"/>
          <p:cNvPicPr>
            <a:picLocks noChangeAspect="1"/>
          </p:cNvPicPr>
          <p:nvPr/>
        </p:nvPicPr>
        <p:blipFill>
          <a:blip r:embed="rId7"/>
          <a:stretch>
            <a:fillRect/>
          </a:stretch>
        </p:blipFill>
        <p:spPr>
          <a:xfrm rot="120000">
            <a:off x="5155968" y="1584658"/>
            <a:ext cx="3855189" cy="2929699"/>
          </a:xfrm>
          <a:prstGeom prst="rect">
            <a:avLst/>
          </a:prstGeom>
        </p:spPr>
      </p:pic>
      <p:pic>
        <p:nvPicPr>
          <p:cNvPr id="12" name="Picture 11"/>
          <p:cNvPicPr>
            <a:picLocks noChangeAspect="1"/>
          </p:cNvPicPr>
          <p:nvPr/>
        </p:nvPicPr>
        <p:blipFill>
          <a:blip r:embed="rId8"/>
          <a:stretch>
            <a:fillRect/>
          </a:stretch>
        </p:blipFill>
        <p:spPr>
          <a:xfrm rot="180000">
            <a:off x="4782649" y="4148327"/>
            <a:ext cx="3033324" cy="2304025"/>
          </a:xfrm>
          <a:prstGeom prst="rect">
            <a:avLst/>
          </a:prstGeom>
        </p:spPr>
      </p:pic>
      <p:pic>
        <p:nvPicPr>
          <p:cNvPr id="11" name="Picture 10"/>
          <p:cNvPicPr>
            <a:picLocks noChangeAspect="1"/>
          </p:cNvPicPr>
          <p:nvPr/>
        </p:nvPicPr>
        <p:blipFill>
          <a:blip r:embed="rId9"/>
          <a:stretch>
            <a:fillRect/>
          </a:stretch>
        </p:blipFill>
        <p:spPr>
          <a:xfrm rot="-120000">
            <a:off x="343828" y="4021656"/>
            <a:ext cx="4333739" cy="2761562"/>
          </a:xfrm>
          <a:prstGeom prst="rect">
            <a:avLst/>
          </a:prstGeom>
        </p:spPr>
      </p:pic>
    </p:spTree>
    <p:extLst>
      <p:ext uri="{BB962C8B-B14F-4D97-AF65-F5344CB8AC3E}">
        <p14:creationId xmlns:p14="http://schemas.microsoft.com/office/powerpoint/2010/main" val="7982806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57500" y="1066800"/>
            <a:ext cx="9029000" cy="4691088"/>
          </a:xfrm>
          <a:prstGeom prst="rect">
            <a:avLst/>
          </a:prstGeom>
        </p:spPr>
      </p:pic>
    </p:spTree>
    <p:extLst>
      <p:ext uri="{BB962C8B-B14F-4D97-AF65-F5344CB8AC3E}">
        <p14:creationId xmlns:p14="http://schemas.microsoft.com/office/powerpoint/2010/main" val="1216159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499" y="1219200"/>
            <a:ext cx="9144500" cy="4557284"/>
          </a:xfrm>
          <a:prstGeom prst="rect">
            <a:avLst/>
          </a:prstGeom>
        </p:spPr>
      </p:pic>
    </p:spTree>
    <p:extLst>
      <p:ext uri="{BB962C8B-B14F-4D97-AF65-F5344CB8AC3E}">
        <p14:creationId xmlns:p14="http://schemas.microsoft.com/office/powerpoint/2010/main" val="3067646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84B344"/>
            </a:gs>
            <a:gs pos="100000">
              <a:srgbClr val="648834"/>
            </a:gs>
          </a:gsLst>
          <a:path path="circle">
            <a:fillToRect l="50000" t="50000" r="50000" b="50000"/>
          </a:path>
        </a:gra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20" y="868395"/>
            <a:ext cx="5658759" cy="412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p:cNvSpPr txBox="1"/>
          <p:nvPr/>
        </p:nvSpPr>
        <p:spPr>
          <a:xfrm>
            <a:off x="0" y="304800"/>
            <a:ext cx="9144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Black" pitchFamily="34" charset="0"/>
                <a:ea typeface="+mn-ea"/>
                <a:cs typeface="+mn-cs"/>
              </a:rPr>
              <a:t>Extending Access - Responsive Design</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19" y="4548592"/>
            <a:ext cx="5658759" cy="143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9392" y="2667000"/>
            <a:ext cx="3995972" cy="28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9000" y="3733800"/>
            <a:ext cx="1728788" cy="292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26050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
          <p:cNvPicPr>
            <a:picLocks noChangeAspect="1"/>
          </p:cNvPicPr>
          <p:nvPr/>
        </p:nvPicPr>
        <p:blipFill>
          <a:blip r:embed="rId3"/>
          <a:stretch>
            <a:fillRect/>
          </a:stretch>
        </p:blipFill>
        <p:spPr>
          <a:xfrm>
            <a:off x="5597358" y="5593997"/>
            <a:ext cx="2514286" cy="125714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06" y="117811"/>
            <a:ext cx="3956643" cy="325965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96991" y="2205644"/>
            <a:ext cx="1371600" cy="587829"/>
          </a:xfrm>
          <a:prstGeom prst="rect">
            <a:avLst/>
          </a:prstGeom>
        </p:spPr>
      </p:pic>
      <p:pic>
        <p:nvPicPr>
          <p:cNvPr id="9" name="Picture 8"/>
          <p:cNvPicPr>
            <a:picLocks noChangeAspect="1"/>
          </p:cNvPicPr>
          <p:nvPr/>
        </p:nvPicPr>
        <p:blipFill>
          <a:blip r:embed="rId6"/>
          <a:stretch>
            <a:fillRect/>
          </a:stretch>
        </p:blipFill>
        <p:spPr>
          <a:xfrm>
            <a:off x="5638801" y="-20288"/>
            <a:ext cx="3318951" cy="1007734"/>
          </a:xfrm>
          <a:prstGeom prst="rect">
            <a:avLst/>
          </a:prstGeom>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6014395"/>
            <a:ext cx="4648200" cy="8367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2" descr="http://iom.nationalacademies.org/~/media/Images/Resource-Page-Images/Obesity-Prevention/goal_1.png?h=225&amp;w=470&amp;la=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8922" y="2922171"/>
            <a:ext cx="3410177" cy="16325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stretch>
            <a:fillRect/>
          </a:stretch>
        </p:blipFill>
        <p:spPr>
          <a:xfrm>
            <a:off x="4962378" y="4587239"/>
            <a:ext cx="2552149" cy="558804"/>
          </a:xfrm>
          <a:prstGeom prst="rect">
            <a:avLst/>
          </a:prstGeom>
        </p:spPr>
      </p:pic>
      <p:pic>
        <p:nvPicPr>
          <p:cNvPr id="14" name="Picture 13"/>
          <p:cNvPicPr>
            <a:picLocks noChangeAspect="1"/>
          </p:cNvPicPr>
          <p:nvPr/>
        </p:nvPicPr>
        <p:blipFill>
          <a:blip r:embed="rId10"/>
          <a:stretch>
            <a:fillRect/>
          </a:stretch>
        </p:blipFill>
        <p:spPr>
          <a:xfrm>
            <a:off x="4016549" y="1191678"/>
            <a:ext cx="2957410" cy="1397535"/>
          </a:xfrm>
          <a:prstGeom prst="rect">
            <a:avLst/>
          </a:prstGeom>
        </p:spPr>
      </p:pic>
      <p:pic>
        <p:nvPicPr>
          <p:cNvPr id="15" name="Picture 14" descr="https://encrypted-tbn3.gstatic.com/images?q=tbn:ANd9GcRvQu5nro08Mgquq_vTgCXW_DCJxNJJ6c0VgBU7X8T9pYlhLK8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4349139"/>
            <a:ext cx="30480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98276" y="1724441"/>
            <a:ext cx="1542462" cy="1542462"/>
          </a:xfrm>
          <a:prstGeom prst="rect">
            <a:avLst/>
          </a:prstGeom>
        </p:spPr>
      </p:pic>
    </p:spTree>
    <p:extLst>
      <p:ext uri="{BB962C8B-B14F-4D97-AF65-F5344CB8AC3E}">
        <p14:creationId xmlns:p14="http://schemas.microsoft.com/office/powerpoint/2010/main" val="2015997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685800" y="152400"/>
            <a:ext cx="8001000" cy="1143000"/>
          </a:xfrm>
        </p:spPr>
        <p:txBody>
          <a:bodyPr/>
          <a:lstStyle/>
          <a:p>
            <a:r>
              <a:rPr lang="en-US" sz="4000">
                <a:ea typeface="ＭＳ Ｐゴシック" panose="020B0600070205080204" pitchFamily="34" charset="-128"/>
              </a:rPr>
              <a:t>Implementation supports </a:t>
            </a:r>
            <a:br>
              <a:rPr lang="en-US" sz="4000">
                <a:ea typeface="ＭＳ Ｐゴシック" panose="020B0600070205080204" pitchFamily="34" charset="-128"/>
              </a:rPr>
            </a:br>
            <a:r>
              <a:rPr lang="en-US" sz="4000">
                <a:ea typeface="ＭＳ Ｐゴシック" panose="020B0600070205080204" pitchFamily="34" charset="-128"/>
              </a:rPr>
              <a:t>for change efforts</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2208213"/>
            <a:ext cx="3971925" cy="393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0"/>
            <a:ext cx="630555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343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225" y="196850"/>
            <a:ext cx="6370638"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 y="1316038"/>
            <a:ext cx="8724900" cy="477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84850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endParaRPr lang="en-US">
              <a:ea typeface="ＭＳ Ｐゴシック" panose="020B0600070205080204" pitchFamily="34" charset="-128"/>
            </a:endParaRPr>
          </a:p>
        </p:txBody>
      </p:sp>
      <p:sp>
        <p:nvSpPr>
          <p:cNvPr id="44035" name="Content Placeholder 2"/>
          <p:cNvSpPr>
            <a:spLocks noGrp="1"/>
          </p:cNvSpPr>
          <p:nvPr>
            <p:ph idx="1"/>
          </p:nvPr>
        </p:nvSpPr>
        <p:spPr/>
        <p:txBody>
          <a:bodyPr/>
          <a:lstStyle/>
          <a:p>
            <a:endParaRPr lang="en-US">
              <a:ea typeface="ＭＳ Ｐゴシック" panose="020B0600070205080204" pitchFamily="34" charset="-128"/>
            </a:endParaRPr>
          </a:p>
        </p:txBody>
      </p:sp>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12700"/>
            <a:ext cx="10799763" cy="687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3762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ea typeface="ＭＳ Ｐゴシック" panose="020B0600070205080204" pitchFamily="34" charset="-128"/>
            </a:endParaRPr>
          </a:p>
        </p:txBody>
      </p:sp>
      <p:sp>
        <p:nvSpPr>
          <p:cNvPr id="45059" name="Content Placeholder 2"/>
          <p:cNvSpPr>
            <a:spLocks noGrp="1"/>
          </p:cNvSpPr>
          <p:nvPr>
            <p:ph idx="1"/>
          </p:nvPr>
        </p:nvSpPr>
        <p:spPr/>
        <p:txBody>
          <a:bodyPr/>
          <a:lstStyle/>
          <a:p>
            <a:endParaRPr lang="en-US">
              <a:ea typeface="ＭＳ Ｐゴシック" panose="020B0600070205080204" pitchFamily="34" charset="-128"/>
            </a:endParaRPr>
          </a:p>
        </p:txBody>
      </p:sp>
      <p:pic>
        <p:nvPicPr>
          <p:cNvPr id="450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174625"/>
            <a:ext cx="9971088" cy="720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034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7848600" cy="3792681"/>
          </a:xfrm>
        </p:spPr>
        <p:txBody>
          <a:bodyPr/>
          <a:lstStyle/>
          <a:p>
            <a:pPr marL="0" indent="0">
              <a:buNone/>
            </a:pPr>
            <a:r>
              <a:rPr lang="en-US" dirty="0"/>
              <a:t>Supporting community health and development through… </a:t>
            </a:r>
          </a:p>
          <a:p>
            <a:r>
              <a:rPr lang="en-US" dirty="0"/>
              <a:t>participatory </a:t>
            </a:r>
            <a:r>
              <a:rPr lang="en-US" b="1" dirty="0"/>
              <a:t>research and evaluation</a:t>
            </a:r>
          </a:p>
          <a:p>
            <a:r>
              <a:rPr lang="en-US" b="1" dirty="0"/>
              <a:t>teaching and training</a:t>
            </a:r>
          </a:p>
          <a:p>
            <a:r>
              <a:rPr lang="en-US" dirty="0"/>
              <a:t>technical support and </a:t>
            </a:r>
            <a:r>
              <a:rPr lang="en-US" b="1" dirty="0"/>
              <a:t>capacity building</a:t>
            </a:r>
            <a:r>
              <a:rPr lang="en-US" dirty="0"/>
              <a:t> </a:t>
            </a:r>
          </a:p>
        </p:txBody>
      </p:sp>
      <p:sp>
        <p:nvSpPr>
          <p:cNvPr id="3" name="Title 2"/>
          <p:cNvSpPr>
            <a:spLocks noGrp="1"/>
          </p:cNvSpPr>
          <p:nvPr>
            <p:ph type="title"/>
          </p:nvPr>
        </p:nvSpPr>
        <p:spPr/>
        <p:txBody>
          <a:bodyPr>
            <a:normAutofit fontScale="90000"/>
          </a:bodyPr>
          <a:lstStyle/>
          <a:p>
            <a:r>
              <a:rPr lang="en-US" dirty="0"/>
              <a:t>Mission of the KU Center </a:t>
            </a:r>
            <a:br>
              <a:rPr lang="en-US" dirty="0"/>
            </a:br>
            <a:r>
              <a:rPr lang="en-US" dirty="0"/>
              <a:t>for Community Health and Development</a:t>
            </a:r>
          </a:p>
        </p:txBody>
      </p:sp>
      <p:pic>
        <p:nvPicPr>
          <p:cNvPr id="4" name="Picture 3"/>
          <p:cNvPicPr>
            <a:picLocks noChangeAspect="1"/>
          </p:cNvPicPr>
          <p:nvPr/>
        </p:nvPicPr>
        <p:blipFill>
          <a:blip r:embed="rId3"/>
          <a:stretch>
            <a:fillRect/>
          </a:stretch>
        </p:blipFill>
        <p:spPr>
          <a:xfrm>
            <a:off x="2362199" y="4547551"/>
            <a:ext cx="6771249" cy="2294038"/>
          </a:xfrm>
          <a:prstGeom prst="rect">
            <a:avLst/>
          </a:prstGeom>
        </p:spPr>
      </p:pic>
    </p:spTree>
    <p:extLst>
      <p:ext uri="{BB962C8B-B14F-4D97-AF65-F5344CB8AC3E}">
        <p14:creationId xmlns:p14="http://schemas.microsoft.com/office/powerpoint/2010/main" val="1353298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endParaRPr lang="en-US">
              <a:ea typeface="ＭＳ Ｐゴシック" panose="020B0600070205080204" pitchFamily="34" charset="-128"/>
            </a:endParaRPr>
          </a:p>
        </p:txBody>
      </p:sp>
      <p:sp>
        <p:nvSpPr>
          <p:cNvPr id="45059" name="Content Placeholder 2"/>
          <p:cNvSpPr>
            <a:spLocks noGrp="1"/>
          </p:cNvSpPr>
          <p:nvPr>
            <p:ph idx="1"/>
          </p:nvPr>
        </p:nvSpPr>
        <p:spPr/>
        <p:txBody>
          <a:bodyPr/>
          <a:lstStyle/>
          <a:p>
            <a:endParaRPr lang="en-US">
              <a:ea typeface="ＭＳ Ｐゴシック" panose="020B0600070205080204" pitchFamily="34" charset="-128"/>
            </a:endParaRPr>
          </a:p>
        </p:txBody>
      </p:sp>
      <p:pic>
        <p:nvPicPr>
          <p:cNvPr id="450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28600"/>
            <a:ext cx="9971088" cy="720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9805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000">
                <a:ea typeface="ＭＳ Ｐゴシック" panose="020B0600070205080204" pitchFamily="34" charset="-128"/>
              </a:rPr>
              <a:t>Some opportunities </a:t>
            </a:r>
            <a:br>
              <a:rPr lang="en-US" sz="4000">
                <a:ea typeface="ＭＳ Ｐゴシック" panose="020B0600070205080204" pitchFamily="34" charset="-128"/>
              </a:rPr>
            </a:br>
            <a:r>
              <a:rPr lang="en-US" sz="4000">
                <a:ea typeface="ＭＳ Ｐゴシック" panose="020B0600070205080204" pitchFamily="34" charset="-128"/>
              </a:rPr>
              <a:t>for collaboration</a:t>
            </a:r>
          </a:p>
        </p:txBody>
      </p:sp>
      <p:sp>
        <p:nvSpPr>
          <p:cNvPr id="46083" name="Content Placeholder 2"/>
          <p:cNvSpPr>
            <a:spLocks noGrp="1"/>
          </p:cNvSpPr>
          <p:nvPr>
            <p:ph idx="1"/>
          </p:nvPr>
        </p:nvSpPr>
        <p:spPr>
          <a:xfrm>
            <a:off x="381000" y="1524000"/>
            <a:ext cx="8839200" cy="3810000"/>
          </a:xfrm>
        </p:spPr>
        <p:txBody>
          <a:bodyPr/>
          <a:lstStyle/>
          <a:p>
            <a:r>
              <a:rPr lang="en-US" dirty="0">
                <a:ea typeface="ＭＳ Ｐゴシック" panose="020B0600070205080204" pitchFamily="34" charset="-128"/>
              </a:rPr>
              <a:t>Use of materials to support technical assistance/training</a:t>
            </a:r>
          </a:p>
          <a:p>
            <a:r>
              <a:rPr lang="en-US" dirty="0">
                <a:ea typeface="ＭＳ Ｐゴシック" panose="020B0600070205080204" pitchFamily="34" charset="-128"/>
              </a:rPr>
              <a:t>Content mashups</a:t>
            </a:r>
          </a:p>
          <a:p>
            <a:r>
              <a:rPr lang="en-US" dirty="0">
                <a:ea typeface="ＭＳ Ｐゴシック" panose="020B0600070205080204" pitchFamily="34" charset="-128"/>
              </a:rPr>
              <a:t>Submission of tools, examples, success stories</a:t>
            </a:r>
          </a:p>
          <a:p>
            <a:r>
              <a:rPr lang="en-US" dirty="0">
                <a:ea typeface="ＭＳ Ｐゴシック" panose="020B0600070205080204" pitchFamily="34" charset="-128"/>
              </a:rPr>
              <a:t>Cultural adaptation/translation</a:t>
            </a:r>
          </a:p>
          <a:p>
            <a:r>
              <a:rPr lang="en-US" dirty="0">
                <a:ea typeface="ＭＳ Ｐゴシック" panose="020B0600070205080204" pitchFamily="34" charset="-128"/>
              </a:rPr>
              <a:t>Ask an Advisor</a:t>
            </a:r>
          </a:p>
          <a:p>
            <a:r>
              <a:rPr lang="en-US" dirty="0">
                <a:ea typeface="ＭＳ Ｐゴシック" panose="020B0600070205080204" pitchFamily="34" charset="-128"/>
              </a:rPr>
              <a:t>Other?</a:t>
            </a:r>
          </a:p>
          <a:p>
            <a:endParaRPr lang="en-US" dirty="0">
              <a:ea typeface="ＭＳ Ｐゴシック" panose="020B0600070205080204" pitchFamily="34" charset="-128"/>
            </a:endParaRPr>
          </a:p>
        </p:txBody>
      </p:sp>
      <p:pic>
        <p:nvPicPr>
          <p:cNvPr id="4" name="Picture 3"/>
          <p:cNvPicPr>
            <a:picLocks noChangeAspect="1"/>
          </p:cNvPicPr>
          <p:nvPr/>
        </p:nvPicPr>
        <p:blipFill>
          <a:blip r:embed="rId2"/>
          <a:stretch>
            <a:fillRect/>
          </a:stretch>
        </p:blipFill>
        <p:spPr>
          <a:xfrm>
            <a:off x="6248400" y="3961612"/>
            <a:ext cx="2895600" cy="2171701"/>
          </a:xfrm>
          <a:prstGeom prst="rect">
            <a:avLst/>
          </a:prstGeom>
        </p:spPr>
      </p:pic>
    </p:spTree>
    <p:extLst>
      <p:ext uri="{BB962C8B-B14F-4D97-AF65-F5344CB8AC3E}">
        <p14:creationId xmlns:p14="http://schemas.microsoft.com/office/powerpoint/2010/main" val="1694426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458200" cy="3810000"/>
          </a:xfrm>
        </p:spPr>
        <p:txBody>
          <a:bodyPr/>
          <a:lstStyle/>
          <a:p>
            <a:pPr marL="0" indent="0">
              <a:buFont typeface="Arial" charset="0"/>
              <a:buNone/>
              <a:defRPr/>
            </a:pPr>
            <a:endParaRPr lang="en-US" sz="3600" dirty="0"/>
          </a:p>
          <a:p>
            <a:pPr>
              <a:buFont typeface="Arial" charset="0"/>
              <a:buChar char="•"/>
              <a:defRP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533400"/>
            <a:ext cx="4914900" cy="4914900"/>
          </a:xfrm>
          <a:prstGeom prst="rect">
            <a:avLst/>
          </a:prstGeom>
        </p:spPr>
      </p:pic>
    </p:spTree>
    <p:extLst>
      <p:ext uri="{BB962C8B-B14F-4D97-AF65-F5344CB8AC3E}">
        <p14:creationId xmlns:p14="http://schemas.microsoft.com/office/powerpoint/2010/main" val="32144269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0468" y="4800600"/>
            <a:ext cx="798577" cy="378584"/>
          </a:xfrm>
          <a:prstGeom prst="rect">
            <a:avLst/>
          </a:prstGeom>
        </p:spPr>
      </p:pic>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Core Values and Assumptions</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
            <a:off x="457200" y="1079835"/>
            <a:ext cx="3042678" cy="2011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p:cNvSpPr txBox="1"/>
          <p:nvPr/>
        </p:nvSpPr>
        <p:spPr>
          <a:xfrm>
            <a:off x="1658027" y="280604"/>
            <a:ext cx="6291018"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592989"/>
                </a:solidFill>
                <a:effectLst/>
                <a:uLnTx/>
                <a:uFillTx/>
                <a:latin typeface="Calibri"/>
                <a:ea typeface="+mn-ea"/>
                <a:cs typeface="+mn-cs"/>
              </a:rPr>
              <a:t>Visit the Community Tool Box</a:t>
            </a:r>
          </a:p>
        </p:txBody>
      </p:sp>
      <p:pic>
        <p:nvPicPr>
          <p:cNvPr id="2" name="Picture 1"/>
          <p:cNvPicPr>
            <a:picLocks noChangeAspect="1"/>
          </p:cNvPicPr>
          <p:nvPr/>
        </p:nvPicPr>
        <p:blipFill>
          <a:blip r:embed="rId5"/>
          <a:stretch>
            <a:fillRect/>
          </a:stretch>
        </p:blipFill>
        <p:spPr>
          <a:xfrm rot="180000">
            <a:off x="3067694" y="2710256"/>
            <a:ext cx="5600008" cy="3811228"/>
          </a:xfrm>
          <a:prstGeom prst="rect">
            <a:avLst/>
          </a:prstGeom>
        </p:spPr>
      </p:pic>
    </p:spTree>
    <p:extLst>
      <p:ext uri="{BB962C8B-B14F-4D97-AF65-F5344CB8AC3E}">
        <p14:creationId xmlns:p14="http://schemas.microsoft.com/office/powerpoint/2010/main" val="16888810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p:cNvSpPr>
          <p:nvPr>
            <p:ph type="title" idx="4294967295"/>
          </p:nvPr>
        </p:nvSpPr>
        <p:spPr>
          <a:xfrm>
            <a:off x="685800" y="76200"/>
            <a:ext cx="8001000" cy="1066800"/>
          </a:xfrm>
        </p:spPr>
        <p:txBody>
          <a:bodyPr/>
          <a:lstStyle/>
          <a:p>
            <a:r>
              <a:rPr lang="en-US" b="0" dirty="0">
                <a:solidFill>
                  <a:srgbClr val="592989"/>
                </a:solidFill>
                <a:latin typeface="+mn-lt"/>
              </a:rPr>
              <a:t>Contact</a:t>
            </a:r>
          </a:p>
        </p:txBody>
      </p:sp>
      <p:sp>
        <p:nvSpPr>
          <p:cNvPr id="30723" name="Rectangle 3"/>
          <p:cNvSpPr>
            <a:spLocks noGrp="1"/>
          </p:cNvSpPr>
          <p:nvPr>
            <p:ph type="body" idx="4294967295"/>
          </p:nvPr>
        </p:nvSpPr>
        <p:spPr>
          <a:xfrm>
            <a:off x="838200" y="1066800"/>
            <a:ext cx="8229600" cy="4800600"/>
          </a:xfrm>
        </p:spPr>
        <p:txBody>
          <a:bodyPr/>
          <a:lstStyle/>
          <a:p>
            <a:pPr algn="ctr">
              <a:buFont typeface="Arial" charset="0"/>
              <a:buNone/>
              <a:defRPr/>
            </a:pPr>
            <a:r>
              <a:rPr lang="en-US" sz="800" i="1" dirty="0"/>
              <a:t> </a:t>
            </a:r>
          </a:p>
          <a:p>
            <a:pPr>
              <a:buNone/>
              <a:defRPr/>
            </a:pPr>
            <a:r>
              <a:rPr lang="en-US" sz="2400" b="1" dirty="0">
                <a:solidFill>
                  <a:schemeClr val="tx1">
                    <a:lumMod val="50000"/>
                    <a:lumOff val="50000"/>
                  </a:schemeClr>
                </a:solidFill>
              </a:rPr>
              <a:t>Christina Holt, </a:t>
            </a:r>
            <a:r>
              <a:rPr lang="en-US" sz="2400" b="1" u="sng" dirty="0">
                <a:solidFill>
                  <a:schemeClr val="tx1">
                    <a:lumMod val="50000"/>
                    <a:lumOff val="50000"/>
                  </a:schemeClr>
                </a:solidFill>
              </a:rPr>
              <a:t>cholt@ku.edu</a:t>
            </a:r>
          </a:p>
          <a:p>
            <a:pPr>
              <a:buNone/>
              <a:defRPr/>
            </a:pPr>
            <a:r>
              <a:rPr lang="en-US" sz="2400" b="1">
                <a:solidFill>
                  <a:schemeClr val="tx1">
                    <a:lumMod val="50000"/>
                    <a:lumOff val="50000"/>
                  </a:schemeClr>
                </a:solidFill>
              </a:rPr>
              <a:t>Center for </a:t>
            </a:r>
            <a:r>
              <a:rPr lang="en-US" sz="2400" b="1" dirty="0">
                <a:solidFill>
                  <a:schemeClr val="tx1">
                    <a:lumMod val="50000"/>
                    <a:lumOff val="50000"/>
                  </a:schemeClr>
                </a:solidFill>
              </a:rPr>
              <a:t>Community Health &amp; Development</a:t>
            </a:r>
          </a:p>
          <a:p>
            <a:pPr>
              <a:buNone/>
              <a:defRPr/>
            </a:pPr>
            <a:r>
              <a:rPr lang="en-US" sz="2400" b="1" dirty="0">
                <a:solidFill>
                  <a:schemeClr val="tx1">
                    <a:lumMod val="50000"/>
                    <a:lumOff val="50000"/>
                  </a:schemeClr>
                </a:solidFill>
              </a:rPr>
              <a:t>University of Kansas</a:t>
            </a:r>
          </a:p>
          <a:p>
            <a:pPr>
              <a:buNone/>
              <a:defRPr/>
            </a:pPr>
            <a:r>
              <a:rPr lang="en-US" sz="2400" b="1" dirty="0">
                <a:solidFill>
                  <a:schemeClr val="tx1">
                    <a:lumMod val="50000"/>
                    <a:lumOff val="50000"/>
                  </a:schemeClr>
                </a:solidFill>
              </a:rPr>
              <a:t>785.864-0533</a:t>
            </a:r>
          </a:p>
          <a:p>
            <a:pPr>
              <a:buNone/>
              <a:defRPr/>
            </a:pPr>
            <a:endParaRPr lang="en-US" sz="2400" b="1" dirty="0">
              <a:solidFill>
                <a:schemeClr val="tx1">
                  <a:lumMod val="50000"/>
                  <a:lumOff val="50000"/>
                </a:schemeClr>
              </a:solidFill>
            </a:endParaRPr>
          </a:p>
          <a:p>
            <a:pPr>
              <a:buNone/>
              <a:defRPr/>
            </a:pPr>
            <a:r>
              <a:rPr lang="en-US" sz="2400" b="1" dirty="0">
                <a:solidFill>
                  <a:schemeClr val="tx1">
                    <a:lumMod val="50000"/>
                    <a:lumOff val="50000"/>
                  </a:schemeClr>
                </a:solidFill>
              </a:rPr>
              <a:t>Visit us: ctb.ku.edu</a:t>
            </a:r>
          </a:p>
          <a:p>
            <a:pPr marL="0" indent="0">
              <a:buFont typeface="Arial" charset="0"/>
              <a:buNone/>
              <a:defRPr/>
            </a:pPr>
            <a:endParaRPr lang="en-US" sz="2400"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38" y="5257800"/>
            <a:ext cx="619125"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284" y="4435437"/>
            <a:ext cx="62865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3"/>
          <p:cNvPicPr>
            <a:picLocks noGrp="1" noChangeAspect="1"/>
          </p:cNvPicPr>
          <p:nvPr>
            <p:ph idx="1"/>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837697" y="3352800"/>
            <a:ext cx="4130399" cy="2748777"/>
          </a:xfrm>
        </p:spPr>
      </p:pic>
    </p:spTree>
    <p:extLst>
      <p:ext uri="{BB962C8B-B14F-4D97-AF65-F5344CB8AC3E}">
        <p14:creationId xmlns:p14="http://schemas.microsoft.com/office/powerpoint/2010/main" val="4272848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66470"/>
            <a:ext cx="9220200" cy="490134"/>
          </a:xfrm>
        </p:spPr>
        <p:txBody>
          <a:bodyPr>
            <a:normAutofit fontScale="90000"/>
          </a:bodyPr>
          <a:lstStyle/>
          <a:p>
            <a:pPr>
              <a:lnSpc>
                <a:spcPct val="100000"/>
              </a:lnSpc>
            </a:pPr>
            <a:r>
              <a:rPr lang="en-US" sz="3100" dirty="0"/>
              <a:t>Douglas County Community Health Plan: 2018 - 2023</a:t>
            </a:r>
            <a:br>
              <a:rPr lang="en-US" sz="3100" dirty="0"/>
            </a:br>
            <a:r>
              <a:rPr lang="en-US" sz="2200" dirty="0"/>
              <a:t>Bringing together organizations and community  with shared visions &amp; aspirations to engage , draw upon research &amp; best practices and advance solutions to impact health   (PSE). </a:t>
            </a:r>
            <a:br>
              <a:rPr lang="en-US" sz="2000" dirty="0"/>
            </a:br>
            <a:endParaRPr lang="en-US" sz="2000" dirty="0"/>
          </a:p>
        </p:txBody>
      </p:sp>
      <p:graphicFrame>
        <p:nvGraphicFramePr>
          <p:cNvPr id="4" name="Content Placeholder 3"/>
          <p:cNvGraphicFramePr>
            <a:graphicFrameLocks/>
          </p:cNvGraphicFramePr>
          <p:nvPr/>
        </p:nvGraphicFramePr>
        <p:xfrm>
          <a:off x="501381" y="1445188"/>
          <a:ext cx="8081011" cy="4128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1752600" y="5738836"/>
            <a:ext cx="6162594" cy="365838"/>
          </a:xfrm>
          <a:prstGeom prst="rect">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Steering Committee</a:t>
            </a:r>
          </a:p>
        </p:txBody>
      </p:sp>
      <p:sp>
        <p:nvSpPr>
          <p:cNvPr id="6" name="Rectangle 5"/>
          <p:cNvSpPr/>
          <p:nvPr/>
        </p:nvSpPr>
        <p:spPr>
          <a:xfrm>
            <a:off x="1809785" y="3802635"/>
            <a:ext cx="1614688" cy="9058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Convener Org: DC-BHLC</a:t>
            </a:r>
          </a:p>
        </p:txBody>
      </p:sp>
      <p:sp>
        <p:nvSpPr>
          <p:cNvPr id="7" name="Rectangle 6"/>
          <p:cNvSpPr/>
          <p:nvPr/>
        </p:nvSpPr>
        <p:spPr>
          <a:xfrm>
            <a:off x="1996522" y="1704511"/>
            <a:ext cx="1357676" cy="80790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Convener: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L-DCHA </a:t>
            </a:r>
          </a:p>
        </p:txBody>
      </p:sp>
      <p:sp>
        <p:nvSpPr>
          <p:cNvPr id="8" name="Rectangle 7"/>
          <p:cNvSpPr/>
          <p:nvPr/>
        </p:nvSpPr>
        <p:spPr>
          <a:xfrm>
            <a:off x="6169170" y="3887854"/>
            <a:ext cx="1447800" cy="8693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Convener Org: LiveWell </a:t>
            </a:r>
          </a:p>
        </p:txBody>
      </p:sp>
      <p:sp>
        <p:nvSpPr>
          <p:cNvPr id="9" name="Rectangle 8"/>
          <p:cNvSpPr/>
          <p:nvPr/>
        </p:nvSpPr>
        <p:spPr>
          <a:xfrm>
            <a:off x="6224728" y="1632852"/>
            <a:ext cx="1600200" cy="869375"/>
          </a:xfrm>
          <a:prstGeom prst="rect">
            <a:avLst/>
          </a:prstGeom>
          <a:ln>
            <a:solidFill>
              <a:schemeClr val="accent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Convener Org: Human Serv. Coalition</a:t>
            </a:r>
          </a:p>
        </p:txBody>
      </p:sp>
      <p:sp>
        <p:nvSpPr>
          <p:cNvPr id="14" name="Right Arrow 13"/>
          <p:cNvSpPr/>
          <p:nvPr/>
        </p:nvSpPr>
        <p:spPr>
          <a:xfrm>
            <a:off x="6773411" y="2793638"/>
            <a:ext cx="1029342" cy="79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7942830" y="2725364"/>
            <a:ext cx="1075337" cy="93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CHP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10/18</a:t>
            </a:r>
          </a:p>
        </p:txBody>
      </p:sp>
      <p:sp>
        <p:nvSpPr>
          <p:cNvPr id="17" name="Rectangle 16"/>
          <p:cNvSpPr/>
          <p:nvPr/>
        </p:nvSpPr>
        <p:spPr>
          <a:xfrm>
            <a:off x="153469" y="2887259"/>
            <a:ext cx="1223549" cy="937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Assessment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8/17</a:t>
            </a:r>
          </a:p>
        </p:txBody>
      </p:sp>
      <p:sp>
        <p:nvSpPr>
          <p:cNvPr id="18" name="Right Arrow 17"/>
          <p:cNvSpPr/>
          <p:nvPr/>
        </p:nvSpPr>
        <p:spPr>
          <a:xfrm>
            <a:off x="1880597" y="2781560"/>
            <a:ext cx="777240" cy="670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171533" y="1633862"/>
            <a:ext cx="12458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Informatics &amp; Analytics </a:t>
            </a:r>
          </a:p>
        </p:txBody>
      </p:sp>
      <p:sp>
        <p:nvSpPr>
          <p:cNvPr id="16" name="Down Arrow 15"/>
          <p:cNvSpPr/>
          <p:nvPr/>
        </p:nvSpPr>
        <p:spPr>
          <a:xfrm>
            <a:off x="599122" y="2245743"/>
            <a:ext cx="413385" cy="5932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Down Arrow 19"/>
          <p:cNvSpPr/>
          <p:nvPr/>
        </p:nvSpPr>
        <p:spPr>
          <a:xfrm>
            <a:off x="8335177" y="3711433"/>
            <a:ext cx="247215" cy="4764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7861270" y="4246165"/>
            <a:ext cx="1166121" cy="924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Execution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2019 – 2023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691337B3-86C9-42CC-AB69-E6875A14CCD8}"/>
              </a:ext>
            </a:extLst>
          </p:cNvPr>
          <p:cNvSpPr/>
          <p:nvPr/>
        </p:nvSpPr>
        <p:spPr>
          <a:xfrm>
            <a:off x="2357397" y="5058965"/>
            <a:ext cx="4952999" cy="679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Data Repository &amp; Process Platforms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LDCHD staff w/ 2 Workgroups: Convener &amp; HE</a:t>
            </a:r>
          </a:p>
        </p:txBody>
      </p:sp>
      <p:sp>
        <p:nvSpPr>
          <p:cNvPr id="26" name="Rectangle 25">
            <a:extLst>
              <a:ext uri="{FF2B5EF4-FFF2-40B4-BE49-F238E27FC236}">
                <a16:creationId xmlns:a16="http://schemas.microsoft.com/office/drawing/2014/main" id="{7A52007E-DE19-4872-8156-F78518C43700}"/>
              </a:ext>
            </a:extLst>
          </p:cNvPr>
          <p:cNvSpPr/>
          <p:nvPr/>
        </p:nvSpPr>
        <p:spPr>
          <a:xfrm>
            <a:off x="1012506" y="6104675"/>
            <a:ext cx="7445693" cy="52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Health Equity: Fair &amp; Just Opportunity to be Healthier </a:t>
            </a:r>
          </a:p>
        </p:txBody>
      </p:sp>
      <p:sp>
        <p:nvSpPr>
          <p:cNvPr id="3" name="Arrow: Bent-Up 2">
            <a:extLst>
              <a:ext uri="{FF2B5EF4-FFF2-40B4-BE49-F238E27FC236}">
                <a16:creationId xmlns:a16="http://schemas.microsoft.com/office/drawing/2014/main" id="{08635038-D050-44D2-BFAB-908F9B61ED19}"/>
              </a:ext>
            </a:extLst>
          </p:cNvPr>
          <p:cNvSpPr/>
          <p:nvPr/>
        </p:nvSpPr>
        <p:spPr>
          <a:xfrm>
            <a:off x="7310396" y="5242017"/>
            <a:ext cx="826311" cy="29962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Arrow: Bent-Up 9">
            <a:extLst>
              <a:ext uri="{FF2B5EF4-FFF2-40B4-BE49-F238E27FC236}">
                <a16:creationId xmlns:a16="http://schemas.microsoft.com/office/drawing/2014/main" id="{C407F1A5-E187-425B-8B23-8795E9EDE0E6}"/>
              </a:ext>
            </a:extLst>
          </p:cNvPr>
          <p:cNvSpPr/>
          <p:nvPr/>
        </p:nvSpPr>
        <p:spPr>
          <a:xfrm>
            <a:off x="484818" y="3850689"/>
            <a:ext cx="1784399" cy="1562123"/>
          </a:xfrm>
          <a:prstGeom prst="bentUpArrow">
            <a:avLst>
              <a:gd name="adj1" fmla="val 8714"/>
              <a:gd name="adj2" fmla="val 17449"/>
              <a:gd name="adj3" fmla="val 20964"/>
            </a:avLst>
          </a:prstGeom>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3F8B6142-521E-43FF-A9AB-458B4AB7E023}"/>
              </a:ext>
            </a:extLst>
          </p:cNvPr>
          <p:cNvSpPr txBox="1"/>
          <p:nvPr/>
        </p:nvSpPr>
        <p:spPr>
          <a:xfrm>
            <a:off x="6207014" y="6611852"/>
            <a:ext cx="289559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LDCHealth.org/Healthier Together</a:t>
            </a:r>
          </a:p>
        </p:txBody>
      </p:sp>
    </p:spTree>
    <p:extLst>
      <p:ext uri="{BB962C8B-B14F-4D97-AF65-F5344CB8AC3E}">
        <p14:creationId xmlns:p14="http://schemas.microsoft.com/office/powerpoint/2010/main" val="936860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905D2-7E0E-4D81-A91A-AE254D62271F}"/>
              </a:ext>
            </a:extLst>
          </p:cNvPr>
          <p:cNvSpPr>
            <a:spLocks noGrp="1"/>
          </p:cNvSpPr>
          <p:nvPr>
            <p:ph type="title"/>
          </p:nvPr>
        </p:nvSpPr>
        <p:spPr/>
        <p:txBody>
          <a:bodyPr/>
          <a:lstStyle/>
          <a:p>
            <a:r>
              <a:rPr lang="en-US" dirty="0"/>
              <a:t>LiveWell Vision and Mission</a:t>
            </a:r>
          </a:p>
        </p:txBody>
      </p:sp>
      <p:sp>
        <p:nvSpPr>
          <p:cNvPr id="3" name="Content Placeholder 2">
            <a:extLst>
              <a:ext uri="{FF2B5EF4-FFF2-40B4-BE49-F238E27FC236}">
                <a16:creationId xmlns:a16="http://schemas.microsoft.com/office/drawing/2014/main" id="{E9F97F4C-B03D-4D9D-AED2-FFE2A6E7732C}"/>
              </a:ext>
            </a:extLst>
          </p:cNvPr>
          <p:cNvSpPr>
            <a:spLocks noGrp="1"/>
          </p:cNvSpPr>
          <p:nvPr>
            <p:ph idx="1"/>
          </p:nvPr>
        </p:nvSpPr>
        <p:spPr>
          <a:xfrm>
            <a:off x="612648" y="1905000"/>
            <a:ext cx="8153400" cy="4191000"/>
          </a:xfrm>
        </p:spPr>
        <p:txBody>
          <a:bodyPr/>
          <a:lstStyle/>
          <a:p>
            <a:pPr marL="0" indent="0">
              <a:buNone/>
            </a:pPr>
            <a:r>
              <a:rPr lang="en-US" sz="2800" b="1" dirty="0"/>
              <a:t>Our Vision: </a:t>
            </a:r>
            <a:r>
              <a:rPr lang="en-US" sz="2800" dirty="0"/>
              <a:t>Communities where we all thrive.</a:t>
            </a:r>
          </a:p>
          <a:p>
            <a:pPr marL="0" indent="0">
              <a:buNone/>
            </a:pPr>
            <a:r>
              <a:rPr lang="en-US" sz="2800" b="1" dirty="0"/>
              <a:t>Our Mission: </a:t>
            </a:r>
            <a:r>
              <a:rPr lang="en-US" sz="2800" dirty="0"/>
              <a:t>Leading a movement to build communities that support the health and well-being of all.</a:t>
            </a:r>
          </a:p>
          <a:p>
            <a:endParaRPr lang="en-US" dirty="0"/>
          </a:p>
        </p:txBody>
      </p:sp>
      <p:pic>
        <p:nvPicPr>
          <p:cNvPr id="6" name="Picture 5">
            <a:extLst>
              <a:ext uri="{FF2B5EF4-FFF2-40B4-BE49-F238E27FC236}">
                <a16:creationId xmlns:a16="http://schemas.microsoft.com/office/drawing/2014/main" id="{E24798D0-8D23-445B-8102-624DEAD19A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3657600"/>
            <a:ext cx="5638800" cy="3021151"/>
          </a:xfrm>
          <a:prstGeom prst="rect">
            <a:avLst/>
          </a:prstGeom>
        </p:spPr>
      </p:pic>
    </p:spTree>
    <p:extLst>
      <p:ext uri="{BB962C8B-B14F-4D97-AF65-F5344CB8AC3E}">
        <p14:creationId xmlns:p14="http://schemas.microsoft.com/office/powerpoint/2010/main" val="1755772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FF2B-3ADC-4F35-A4EB-2CE2A7B3F07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AB31D9-9724-4DE5-A035-121331974185}"/>
              </a:ext>
            </a:extLst>
          </p:cNvPr>
          <p:cNvSpPr>
            <a:spLocks noGrp="1"/>
          </p:cNvSpPr>
          <p:nvPr>
            <p:ph sz="quarter" idx="1"/>
          </p:nvPr>
        </p:nvSpPr>
        <p:spPr/>
        <p:txBody>
          <a:bodyPr/>
          <a:lstStyle/>
          <a:p>
            <a:endParaRPr lang="en-US" dirty="0"/>
          </a:p>
        </p:txBody>
      </p:sp>
      <p:pic>
        <p:nvPicPr>
          <p:cNvPr id="4" name="Picture 3">
            <a:extLst>
              <a:ext uri="{FF2B5EF4-FFF2-40B4-BE49-F238E27FC236}">
                <a16:creationId xmlns:a16="http://schemas.microsoft.com/office/drawing/2014/main" id="{51D86461-D4C1-4623-BEB6-8EC2F77CD636}"/>
              </a:ext>
            </a:extLst>
          </p:cNvPr>
          <p:cNvPicPr>
            <a:picLocks noChangeAspect="1"/>
          </p:cNvPicPr>
          <p:nvPr/>
        </p:nvPicPr>
        <p:blipFill>
          <a:blip r:embed="rId3"/>
          <a:stretch>
            <a:fillRect/>
          </a:stretch>
        </p:blipFill>
        <p:spPr>
          <a:xfrm>
            <a:off x="-533400" y="-228600"/>
            <a:ext cx="10363200" cy="7086600"/>
          </a:xfrm>
          <a:prstGeom prst="rect">
            <a:avLst/>
          </a:prstGeom>
        </p:spPr>
      </p:pic>
    </p:spTree>
    <p:extLst>
      <p:ext uri="{BB962C8B-B14F-4D97-AF65-F5344CB8AC3E}">
        <p14:creationId xmlns:p14="http://schemas.microsoft.com/office/powerpoint/2010/main" val="2322930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08CC-51DC-4075-B8D5-3A6B3C44DE85}"/>
              </a:ext>
            </a:extLst>
          </p:cNvPr>
          <p:cNvSpPr>
            <a:spLocks noGrp="1"/>
          </p:cNvSpPr>
          <p:nvPr>
            <p:ph type="title"/>
          </p:nvPr>
        </p:nvSpPr>
        <p:spPr/>
        <p:txBody>
          <a:bodyPr/>
          <a:lstStyle/>
          <a:p>
            <a:r>
              <a:rPr lang="en-US" dirty="0"/>
              <a:t>Reducing Food Insecurity</a:t>
            </a:r>
          </a:p>
        </p:txBody>
      </p:sp>
      <p:pic>
        <p:nvPicPr>
          <p:cNvPr id="6" name="Picture 5" descr="Image result for poor child eating healthy food">
            <a:extLst>
              <a:ext uri="{FF2B5EF4-FFF2-40B4-BE49-F238E27FC236}">
                <a16:creationId xmlns:a16="http://schemas.microsoft.com/office/drawing/2014/main" id="{BE0B10EE-EFB5-4CF0-94C4-6653CC3F1F42}"/>
              </a:ext>
            </a:extLst>
          </p:cNvPr>
          <p:cNvPicPr/>
          <p:nvPr/>
        </p:nvPicPr>
        <p:blipFill rotWithShape="1">
          <a:blip r:embed="rId3">
            <a:extLst>
              <a:ext uri="{28A0092B-C50C-407E-A947-70E740481C1C}">
                <a14:useLocalDpi xmlns:a14="http://schemas.microsoft.com/office/drawing/2010/main" val="0"/>
              </a:ext>
            </a:extLst>
          </a:blip>
          <a:srcRect t="2352" b="167"/>
          <a:stretch/>
        </p:blipFill>
        <p:spPr bwMode="auto">
          <a:xfrm>
            <a:off x="0" y="3960784"/>
            <a:ext cx="4873943" cy="2862580"/>
          </a:xfrm>
          <a:prstGeom prst="rect">
            <a:avLst/>
          </a:prstGeom>
          <a:noFill/>
          <a:ln>
            <a:noFill/>
          </a:ln>
          <a:extLst>
            <a:ext uri="{53640926-AAD7-44D8-BBD7-CCE9431645EC}">
              <a14:shadowObscured xmlns:a14="http://schemas.microsoft.com/office/drawing/2010/main"/>
            </a:ext>
          </a:extLst>
        </p:spPr>
      </p:pic>
      <p:pic>
        <p:nvPicPr>
          <p:cNvPr id="7" name="Picture 6" descr="Image result for healthy food">
            <a:extLst>
              <a:ext uri="{FF2B5EF4-FFF2-40B4-BE49-F238E27FC236}">
                <a16:creationId xmlns:a16="http://schemas.microsoft.com/office/drawing/2014/main" id="{636025C7-89D5-45AF-8604-3250E5EAFE4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1664665"/>
            <a:ext cx="5791200" cy="2186940"/>
          </a:xfrm>
          <a:prstGeom prst="rect">
            <a:avLst/>
          </a:prstGeom>
          <a:noFill/>
          <a:ln>
            <a:noFill/>
          </a:ln>
        </p:spPr>
      </p:pic>
      <p:pic>
        <p:nvPicPr>
          <p:cNvPr id="8" name="Picture 7" descr="Image result for healthy food">
            <a:extLst>
              <a:ext uri="{FF2B5EF4-FFF2-40B4-BE49-F238E27FC236}">
                <a16:creationId xmlns:a16="http://schemas.microsoft.com/office/drawing/2014/main" id="{1601A28B-C362-45D7-8EBB-CBBD2630C150}"/>
              </a:ext>
            </a:extLst>
          </p:cNvPr>
          <p:cNvPicPr/>
          <p:nvPr/>
        </p:nvPicPr>
        <p:blipFill rotWithShape="1">
          <a:blip r:embed="rId5" cstate="print">
            <a:extLst>
              <a:ext uri="{28A0092B-C50C-407E-A947-70E740481C1C}">
                <a14:useLocalDpi xmlns:a14="http://schemas.microsoft.com/office/drawing/2010/main" val="0"/>
              </a:ext>
            </a:extLst>
          </a:blip>
          <a:srcRect t="22731"/>
          <a:stretch/>
        </p:blipFill>
        <p:spPr bwMode="auto">
          <a:xfrm>
            <a:off x="6019800" y="1664665"/>
            <a:ext cx="2929890" cy="2186940"/>
          </a:xfrm>
          <a:prstGeom prst="rect">
            <a:avLst/>
          </a:prstGeom>
          <a:noFill/>
          <a:ln>
            <a:noFill/>
          </a:ln>
          <a:extLst>
            <a:ext uri="{53640926-AAD7-44D8-BBD7-CCE9431645EC}">
              <a14:shadowObscured xmlns:a14="http://schemas.microsoft.com/office/drawing/2010/main"/>
            </a:ext>
          </a:extLst>
        </p:spPr>
      </p:pic>
      <p:pic>
        <p:nvPicPr>
          <p:cNvPr id="1026" name="Picture 2" descr="Image may contain: 1 person, outdoor">
            <a:extLst>
              <a:ext uri="{FF2B5EF4-FFF2-40B4-BE49-F238E27FC236}">
                <a16:creationId xmlns:a16="http://schemas.microsoft.com/office/drawing/2014/main" id="{38F49F17-3F08-4313-BCE4-D48329F01BB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014" b="42247"/>
          <a:stretch/>
        </p:blipFill>
        <p:spPr bwMode="auto">
          <a:xfrm>
            <a:off x="5024628" y="4146366"/>
            <a:ext cx="4119372" cy="26769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384B86-BE3F-4E34-89B7-48638A7576A2}"/>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5102543" y="2711634"/>
            <a:ext cx="2469100" cy="1925898"/>
          </a:xfrm>
          <a:prstGeom prst="rect">
            <a:avLst/>
          </a:prstGeom>
        </p:spPr>
      </p:pic>
    </p:spTree>
    <p:extLst>
      <p:ext uri="{BB962C8B-B14F-4D97-AF65-F5344CB8AC3E}">
        <p14:creationId xmlns:p14="http://schemas.microsoft.com/office/powerpoint/2010/main" val="2579671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7B3AF1-E5F5-435B-AF99-77DDC8D90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7516" y="1676401"/>
            <a:ext cx="3966484" cy="2644322"/>
          </a:xfrm>
          <a:prstGeom prst="rect">
            <a:avLst/>
          </a:prstGeom>
        </p:spPr>
      </p:pic>
      <p:sp>
        <p:nvSpPr>
          <p:cNvPr id="2" name="Title 1">
            <a:extLst>
              <a:ext uri="{FF2B5EF4-FFF2-40B4-BE49-F238E27FC236}">
                <a16:creationId xmlns:a16="http://schemas.microsoft.com/office/drawing/2014/main" id="{05406943-1BB1-4551-A333-461E0A3C2BC0}"/>
              </a:ext>
            </a:extLst>
          </p:cNvPr>
          <p:cNvSpPr>
            <a:spLocks noGrp="1"/>
          </p:cNvSpPr>
          <p:nvPr>
            <p:ph type="title"/>
          </p:nvPr>
        </p:nvSpPr>
        <p:spPr/>
        <p:txBody>
          <a:bodyPr/>
          <a:lstStyle/>
          <a:p>
            <a:r>
              <a:rPr lang="en-US" dirty="0"/>
              <a:t>Healthy Built Environment</a:t>
            </a:r>
          </a:p>
        </p:txBody>
      </p:sp>
      <p:pic>
        <p:nvPicPr>
          <p:cNvPr id="4" name="Picture 3">
            <a:extLst>
              <a:ext uri="{FF2B5EF4-FFF2-40B4-BE49-F238E27FC236}">
                <a16:creationId xmlns:a16="http://schemas.microsoft.com/office/drawing/2014/main" id="{FCFA1F46-F027-4BF4-8CE7-08DF6123E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76400"/>
            <a:ext cx="3617805" cy="2438400"/>
          </a:xfrm>
          <a:prstGeom prst="rect">
            <a:avLst/>
          </a:prstGeom>
        </p:spPr>
      </p:pic>
      <p:pic>
        <p:nvPicPr>
          <p:cNvPr id="3074" name="Picture 2" descr="Image result for feet walking on sidewalk">
            <a:extLst>
              <a:ext uri="{FF2B5EF4-FFF2-40B4-BE49-F238E27FC236}">
                <a16:creationId xmlns:a16="http://schemas.microsoft.com/office/drawing/2014/main" id="{3E92A5C3-C69E-4D43-A05B-83BF9F1DFC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81600"/>
            <a:ext cx="28194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3C5311-0B44-452F-AEC9-F7B2995EB7BF}"/>
              </a:ext>
            </a:extLst>
          </p:cNvPr>
          <p:cNvPicPr>
            <a:picLocks noChangeAspect="1"/>
          </p:cNvPicPr>
          <p:nvPr/>
        </p:nvPicPr>
        <p:blipFill>
          <a:blip r:embed="rId6"/>
          <a:stretch>
            <a:fillRect/>
          </a:stretch>
        </p:blipFill>
        <p:spPr>
          <a:xfrm>
            <a:off x="3039766" y="3352365"/>
            <a:ext cx="3617805" cy="3308318"/>
          </a:xfrm>
          <a:prstGeom prst="rect">
            <a:avLst/>
          </a:prstGeom>
        </p:spPr>
      </p:pic>
    </p:spTree>
    <p:extLst>
      <p:ext uri="{BB962C8B-B14F-4D97-AF65-F5344CB8AC3E}">
        <p14:creationId xmlns:p14="http://schemas.microsoft.com/office/powerpoint/2010/main" val="58274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19050"/>
            <a:ext cx="8001000" cy="1036638"/>
          </a:xfrm>
        </p:spPr>
        <p:txBody>
          <a:bodyPr/>
          <a:lstStyle/>
          <a:p>
            <a:pPr marL="342900" indent="-342900"/>
            <a:r>
              <a:rPr lang="en-US" altLang="en-US" sz="4000"/>
              <a:t>Closing dialogue</a:t>
            </a:r>
          </a:p>
        </p:txBody>
      </p:sp>
      <p:sp>
        <p:nvSpPr>
          <p:cNvPr id="19459" name="Content Placeholder 2"/>
          <p:cNvSpPr>
            <a:spLocks noGrp="1"/>
          </p:cNvSpPr>
          <p:nvPr>
            <p:ph idx="1"/>
          </p:nvPr>
        </p:nvSpPr>
        <p:spPr>
          <a:xfrm>
            <a:off x="381000" y="1143000"/>
            <a:ext cx="8001000" cy="4648200"/>
          </a:xfrm>
        </p:spPr>
        <p:txBody>
          <a:bodyPr/>
          <a:lstStyle/>
          <a:p>
            <a:r>
              <a:rPr lang="en-US" altLang="en-US" i="1"/>
              <a:t>How can community psychology best support innovation and effective community change efforts?</a:t>
            </a:r>
          </a:p>
          <a:p>
            <a:r>
              <a:rPr lang="en-US" altLang="en-US" i="1"/>
              <a:t>How might SCRA foster innovation and community change?</a:t>
            </a:r>
          </a:p>
          <a:p>
            <a:r>
              <a:rPr lang="en-US" altLang="en-US" i="1"/>
              <a:t>How might online technology be used to foster innovation &amp; help advance community change efforts?</a:t>
            </a:r>
          </a:p>
        </p:txBody>
      </p:sp>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588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48B233-9C34-49A8-B475-042244812EB6}"/>
              </a:ext>
            </a:extLst>
          </p:cNvPr>
          <p:cNvPicPr>
            <a:picLocks noChangeAspect="1"/>
          </p:cNvPicPr>
          <p:nvPr/>
        </p:nvPicPr>
        <p:blipFill>
          <a:blip r:embed="rId3"/>
          <a:stretch>
            <a:fillRect/>
          </a:stretch>
        </p:blipFill>
        <p:spPr>
          <a:xfrm>
            <a:off x="493776" y="271272"/>
            <a:ext cx="8156448" cy="6464480"/>
          </a:xfrm>
          <a:prstGeom prst="rect">
            <a:avLst/>
          </a:prstGeom>
        </p:spPr>
      </p:pic>
    </p:spTree>
    <p:extLst>
      <p:ext uri="{BB962C8B-B14F-4D97-AF65-F5344CB8AC3E}">
        <p14:creationId xmlns:p14="http://schemas.microsoft.com/office/powerpoint/2010/main" val="27597884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49A05D4-1968-4BBA-B8A9-484F86011FFB}"/>
              </a:ext>
            </a:extLst>
          </p:cNvPr>
          <p:cNvSpPr>
            <a:spLocks noGrp="1"/>
          </p:cNvSpPr>
          <p:nvPr>
            <p:ph type="title"/>
          </p:nvPr>
        </p:nvSpPr>
        <p:spPr>
          <a:xfrm>
            <a:off x="304800" y="304800"/>
            <a:ext cx="8461248" cy="685800"/>
          </a:xfrm>
        </p:spPr>
        <p:txBody>
          <a:bodyPr/>
          <a:lstStyle/>
          <a:p>
            <a:r>
              <a:rPr lang="en-US" dirty="0"/>
              <a:t>Community health improvement plan</a:t>
            </a:r>
          </a:p>
        </p:txBody>
      </p:sp>
      <p:graphicFrame>
        <p:nvGraphicFramePr>
          <p:cNvPr id="4" name="Content Placeholder 3"/>
          <p:cNvGraphicFramePr>
            <a:graphicFrameLocks noGrp="1"/>
          </p:cNvGraphicFramePr>
          <p:nvPr>
            <p:ph idx="1"/>
          </p:nvPr>
        </p:nvGraphicFramePr>
        <p:xfrm>
          <a:off x="304800" y="1676400"/>
          <a:ext cx="8147685"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3505200" y="3886200"/>
            <a:ext cx="1847850" cy="76231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Tw Cen MT"/>
                <a:ea typeface="+mn-ea"/>
                <a:cs typeface="+mn-cs"/>
              </a:rPr>
              <a:t>Equity &amp; Discrimination</a:t>
            </a:r>
          </a:p>
        </p:txBody>
      </p:sp>
    </p:spTree>
    <p:extLst>
      <p:ext uri="{BB962C8B-B14F-4D97-AF65-F5344CB8AC3E}">
        <p14:creationId xmlns:p14="http://schemas.microsoft.com/office/powerpoint/2010/main" val="30634103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ADB9"/>
            </a:gs>
            <a:gs pos="100000">
              <a:srgbClr val="00808A"/>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121190"/>
          </a:xfrm>
          <a:prstGeom prst="rect">
            <a:avLst/>
          </a:prstGeom>
        </p:spPr>
      </p:pic>
      <p:sp>
        <p:nvSpPr>
          <p:cNvPr id="24" name="TextBox 23"/>
          <p:cNvSpPr txBox="1"/>
          <p:nvPr/>
        </p:nvSpPr>
        <p:spPr>
          <a:xfrm>
            <a:off x="63833" y="5692269"/>
            <a:ext cx="880455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Arial Black"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Black" pitchFamily="34" charset="0"/>
                <a:ea typeface="+mn-ea"/>
                <a:cs typeface="+mn-cs"/>
              </a:rPr>
              <a:t>Our Vision: People – locally and globally– taking action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Arial Black" pitchFamily="34" charset="0"/>
                <a:ea typeface="+mn-ea"/>
                <a:cs typeface="+mn-cs"/>
              </a:rPr>
              <a:t>together to change conditions that affect their lives</a:t>
            </a:r>
          </a:p>
        </p:txBody>
      </p:sp>
    </p:spTree>
    <p:extLst>
      <p:ext uri="{BB962C8B-B14F-4D97-AF65-F5344CB8AC3E}">
        <p14:creationId xmlns:p14="http://schemas.microsoft.com/office/powerpoint/2010/main" val="2416385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57200" y="-141435"/>
            <a:ext cx="8686800" cy="6999436"/>
          </a:xfrm>
          <a:prstGeom prst="rect">
            <a:avLst/>
          </a:prstGeom>
        </p:spPr>
      </p:pic>
    </p:spTree>
    <p:extLst>
      <p:ext uri="{BB962C8B-B14F-4D97-AF65-F5344CB8AC3E}">
        <p14:creationId xmlns:p14="http://schemas.microsoft.com/office/powerpoint/2010/main" val="36867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457200" y="274638"/>
            <a:ext cx="8686800" cy="1143000"/>
          </a:xfrm>
        </p:spPr>
        <p:txBody>
          <a:bodyPr/>
          <a:lstStyle/>
          <a:p>
            <a:pPr eaLnBrk="1" hangingPunct="1"/>
            <a:r>
              <a:rPr lang="en-US" sz="4000">
                <a:ea typeface="ＭＳ Ｐゴシック" panose="020B0600070205080204" pitchFamily="34" charset="-128"/>
              </a:rPr>
              <a:t>Some Challenges for Doing </a:t>
            </a:r>
            <a:br>
              <a:rPr lang="en-US" sz="4000">
                <a:ea typeface="ＭＳ Ｐゴシック" panose="020B0600070205080204" pitchFamily="34" charset="-128"/>
              </a:rPr>
            </a:br>
            <a:r>
              <a:rPr lang="en-US" sz="4000">
                <a:ea typeface="ＭＳ Ｐゴシック" panose="020B0600070205080204" pitchFamily="34" charset="-128"/>
              </a:rPr>
              <a:t>Community Work </a:t>
            </a:r>
          </a:p>
        </p:txBody>
      </p:sp>
      <p:sp>
        <p:nvSpPr>
          <p:cNvPr id="17411" name="Content Placeholder 2"/>
          <p:cNvSpPr>
            <a:spLocks noGrp="1"/>
          </p:cNvSpPr>
          <p:nvPr>
            <p:ph idx="4294967295"/>
          </p:nvPr>
        </p:nvSpPr>
        <p:spPr>
          <a:xfrm>
            <a:off x="914400" y="1828800"/>
            <a:ext cx="7543800" cy="3810000"/>
          </a:xfrm>
        </p:spPr>
        <p:txBody>
          <a:bodyPr/>
          <a:lstStyle/>
          <a:p>
            <a:r>
              <a:rPr lang="en-US" dirty="0">
                <a:ea typeface="ＭＳ Ｐゴシック" panose="020B0600070205080204" pitchFamily="34" charset="-128"/>
              </a:rPr>
              <a:t>Learning key skills</a:t>
            </a:r>
          </a:p>
          <a:p>
            <a:r>
              <a:rPr lang="en-US" dirty="0">
                <a:ea typeface="ＭＳ Ｐゴシック" panose="020B0600070205080204" pitchFamily="34" charset="-128"/>
              </a:rPr>
              <a:t>Solving problems</a:t>
            </a:r>
          </a:p>
          <a:p>
            <a:r>
              <a:rPr lang="en-US" dirty="0">
                <a:ea typeface="ＭＳ Ｐゴシック" panose="020B0600070205080204" pitchFamily="34" charset="-128"/>
              </a:rPr>
              <a:t>Guidance—what to do and when</a:t>
            </a:r>
          </a:p>
          <a:p>
            <a:r>
              <a:rPr lang="en-US" dirty="0">
                <a:ea typeface="ＭＳ Ｐゴシック" panose="020B0600070205080204" pitchFamily="34" charset="-128"/>
              </a:rPr>
              <a:t>Gaining access to what you need </a:t>
            </a:r>
          </a:p>
          <a:p>
            <a:pPr lvl="1"/>
            <a:r>
              <a:rPr lang="en-US" dirty="0">
                <a:ea typeface="ＭＳ Ｐゴシック" panose="020B0600070205080204" pitchFamily="34" charset="-128"/>
              </a:rPr>
              <a:t>When you need it</a:t>
            </a:r>
          </a:p>
          <a:p>
            <a:pPr lvl="1"/>
            <a:r>
              <a:rPr lang="en-US" dirty="0">
                <a:ea typeface="ＭＳ Ｐゴシック" panose="020B0600070205080204" pitchFamily="34" charset="-128"/>
              </a:rPr>
              <a:t>At an affordable cost</a:t>
            </a:r>
          </a:p>
        </p:txBody>
      </p:sp>
    </p:spTree>
    <p:extLst>
      <p:ext uri="{BB962C8B-B14F-4D97-AF65-F5344CB8AC3E}">
        <p14:creationId xmlns:p14="http://schemas.microsoft.com/office/powerpoint/2010/main" val="233236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98000"/>
                    </a14:imgEffect>
                  </a14:imgLayer>
                </a14:imgProps>
              </a:ext>
              <a:ext uri="{28A0092B-C50C-407E-A947-70E740481C1C}">
                <a14:useLocalDpi xmlns:a14="http://schemas.microsoft.com/office/drawing/2010/main" val="0"/>
              </a:ext>
            </a:extLst>
          </a:blip>
          <a:stretch>
            <a:fillRect/>
          </a:stretch>
        </p:blipFill>
        <p:spPr>
          <a:xfrm>
            <a:off x="0" y="1447800"/>
            <a:ext cx="9144000" cy="4898571"/>
          </a:xfrm>
          <a:prstGeom prst="rect">
            <a:avLst/>
          </a:prstGeom>
        </p:spPr>
      </p:pic>
      <p:sp>
        <p:nvSpPr>
          <p:cNvPr id="2" name="Title 1"/>
          <p:cNvSpPr>
            <a:spLocks noGrp="1"/>
          </p:cNvSpPr>
          <p:nvPr>
            <p:ph type="title"/>
          </p:nvPr>
        </p:nvSpPr>
        <p:spPr>
          <a:xfrm>
            <a:off x="304800" y="457199"/>
            <a:ext cx="8610600" cy="990601"/>
          </a:xfrm>
        </p:spPr>
        <p:txBody>
          <a:bodyPr>
            <a:normAutofit fontScale="90000"/>
          </a:bodyPr>
          <a:lstStyle/>
          <a:p>
            <a:r>
              <a:rPr lang="en-US" dirty="0"/>
              <a:t>Context for Building Capacity for this Work</a:t>
            </a:r>
            <a:br>
              <a:rPr lang="en-US" dirty="0"/>
            </a:br>
            <a:endParaRPr lang="en-US" dirty="0"/>
          </a:p>
        </p:txBody>
      </p:sp>
      <p:sp>
        <p:nvSpPr>
          <p:cNvPr id="3" name="Content Placeholder 2"/>
          <p:cNvSpPr>
            <a:spLocks noGrp="1"/>
          </p:cNvSpPr>
          <p:nvPr>
            <p:ph idx="1"/>
          </p:nvPr>
        </p:nvSpPr>
        <p:spPr>
          <a:xfrm>
            <a:off x="762000" y="2057400"/>
            <a:ext cx="7848600" cy="4343400"/>
          </a:xfrm>
        </p:spPr>
        <p:txBody>
          <a:bodyPr>
            <a:normAutofit/>
          </a:bodyPr>
          <a:lstStyle/>
          <a:p>
            <a:r>
              <a:rPr lang="en-US" dirty="0"/>
              <a:t>Conditions for equity and well-being not widespread</a:t>
            </a:r>
          </a:p>
          <a:p>
            <a:r>
              <a:rPr lang="en-US" dirty="0"/>
              <a:t>Takes—Collaborative action, across sectors </a:t>
            </a:r>
          </a:p>
          <a:p>
            <a:r>
              <a:rPr lang="en-US" dirty="0"/>
              <a:t>Need—Competence, in a diverse/ distributed workforce</a:t>
            </a:r>
          </a:p>
          <a:p>
            <a:r>
              <a:rPr lang="en-US" dirty="0"/>
              <a:t>Few can access training, technical support</a:t>
            </a:r>
          </a:p>
          <a:p>
            <a:r>
              <a:rPr lang="en-US" dirty="0"/>
              <a:t>Need—Practical, just-in-time supports for taking action</a:t>
            </a:r>
          </a:p>
          <a:p>
            <a:endParaRPr lang="en-US" dirty="0"/>
          </a:p>
          <a:p>
            <a:endParaRPr lang="en-US" dirty="0"/>
          </a:p>
        </p:txBody>
      </p:sp>
    </p:spTree>
    <p:extLst>
      <p:ext uri="{BB962C8B-B14F-4D97-AF65-F5344CB8AC3E}">
        <p14:creationId xmlns:p14="http://schemas.microsoft.com/office/powerpoint/2010/main" val="2660598565"/>
      </p:ext>
    </p:extLst>
  </p:cSld>
  <p:clrMapOvr>
    <a:masterClrMapping/>
  </p:clrMapOvr>
</p:sld>
</file>

<file path=ppt/theme/_rels/them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UWG_template_2015.potx" id="{BDD2CC3A-1956-4638-A0AB-670650D05C66}" vid="{3943C04B-BE6D-4D91-AC39-5FCD5CCC4C71}"/>
    </a:ext>
  </a:ext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8034A40-6BFB-4B4B-B062-38C720CA272D}" vid="{944D7882-5044-42A1-91FA-7C24E3393AD1}"/>
    </a:ext>
  </a:extLst>
</a:theme>
</file>

<file path=ppt/theme/theme1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Median">
  <a:themeElements>
    <a:clrScheme name="Custom 2">
      <a:dk1>
        <a:sysClr val="windowText" lastClr="000000"/>
      </a:dk1>
      <a:lt1>
        <a:sysClr val="window" lastClr="FFFFFF"/>
      </a:lt1>
      <a:dk2>
        <a:srgbClr val="775F55"/>
      </a:dk2>
      <a:lt2>
        <a:srgbClr val="EBDDC3"/>
      </a:lt2>
      <a:accent1>
        <a:srgbClr val="85C35C"/>
      </a:accent1>
      <a:accent2>
        <a:srgbClr val="2F9139"/>
      </a:accent2>
      <a:accent3>
        <a:srgbClr val="85C35C"/>
      </a:accent3>
      <a:accent4>
        <a:srgbClr val="2F9139"/>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TB English.potx" id="{6A16CBB3-6312-4CBA-BAE7-0F4C667135DA}" vid="{9D5F224B-B4E4-4136-A5FE-34679035BD58}"/>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mmunity Tool Box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71AD75A41940408A7EDF882179E4A6" ma:contentTypeVersion="1" ma:contentTypeDescription="Create a new document." ma:contentTypeScope="" ma:versionID="2cb1a6ae6da413a848117b1cff3b96b9">
  <xsd:schema xmlns:xsd="http://www.w3.org/2001/XMLSchema" xmlns:xs="http://www.w3.org/2001/XMLSchema" xmlns:p="http://schemas.microsoft.com/office/2006/metadata/properties" xmlns:ns2="493de31f-bdfa-4034-93ef-d50a20e9cb95" targetNamespace="http://schemas.microsoft.com/office/2006/metadata/properties" ma:root="true" ma:fieldsID="47ddfbe6d4d24ca1270a7866cc547da3" ns2:_="">
    <xsd:import namespace="493de31f-bdfa-4034-93ef-d50a20e9cb9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3de31f-bdfa-4034-93ef-d50a20e9cb9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3F83A2-4086-42F6-BBD5-E4D781B10BE5}"/>
</file>

<file path=customXml/itemProps2.xml><?xml version="1.0" encoding="utf-8"?>
<ds:datastoreItem xmlns:ds="http://schemas.openxmlformats.org/officeDocument/2006/customXml" ds:itemID="{0A0D0FFC-7A6E-46A1-A88F-1BBE9C0D6199}"/>
</file>

<file path=customXml/itemProps3.xml><?xml version="1.0" encoding="utf-8"?>
<ds:datastoreItem xmlns:ds="http://schemas.openxmlformats.org/officeDocument/2006/customXml" ds:itemID="{E45AB15A-2FB3-4710-ABAA-BABA70F54095}"/>
</file>

<file path=docProps/app.xml><?xml version="1.0" encoding="utf-8"?>
<Properties xmlns="http://schemas.openxmlformats.org/officeDocument/2006/extended-properties" xmlns:vt="http://schemas.openxmlformats.org/officeDocument/2006/docPropsVTypes">
  <TotalTime>6596</TotalTime>
  <Words>3653</Words>
  <Application>Microsoft Office PowerPoint</Application>
  <PresentationFormat>On-screen Show (4:3)</PresentationFormat>
  <Paragraphs>271</Paragraphs>
  <Slides>51</Slides>
  <Notes>41</Notes>
  <HiddenSlides>0</HiddenSlides>
  <MMClips>0</MMClips>
  <ScaleCrop>false</ScaleCrop>
  <HeadingPairs>
    <vt:vector size="6" baseType="variant">
      <vt:variant>
        <vt:lpstr>Fonts Used</vt:lpstr>
      </vt:variant>
      <vt:variant>
        <vt:i4>9</vt:i4>
      </vt:variant>
      <vt:variant>
        <vt:lpstr>Theme</vt:lpstr>
      </vt:variant>
      <vt:variant>
        <vt:i4>12</vt:i4>
      </vt:variant>
      <vt:variant>
        <vt:lpstr>Slide Titles</vt:lpstr>
      </vt:variant>
      <vt:variant>
        <vt:i4>51</vt:i4>
      </vt:variant>
    </vt:vector>
  </HeadingPairs>
  <TitlesOfParts>
    <vt:vector size="72" baseType="lpstr">
      <vt:lpstr>Arial</vt:lpstr>
      <vt:lpstr>Arial Black</vt:lpstr>
      <vt:lpstr>Calibri</vt:lpstr>
      <vt:lpstr>Calibri Light</vt:lpstr>
      <vt:lpstr>Frutiger 45 Light</vt:lpstr>
      <vt:lpstr>Frutiger 55 Roman</vt:lpstr>
      <vt:lpstr>Tw Cen MT</vt:lpstr>
      <vt:lpstr>Wingdings</vt:lpstr>
      <vt:lpstr>Wingdings 2</vt:lpstr>
      <vt:lpstr>1_Office Theme</vt:lpstr>
      <vt:lpstr>2_Office Theme</vt:lpstr>
      <vt:lpstr>4_Office Theme</vt:lpstr>
      <vt:lpstr>17_Office Theme</vt:lpstr>
      <vt:lpstr>3_Office Theme</vt:lpstr>
      <vt:lpstr>Community Tool Box PPT Template</vt:lpstr>
      <vt:lpstr>5_Office Theme</vt:lpstr>
      <vt:lpstr>6_Office Theme</vt:lpstr>
      <vt:lpstr>7_Office Theme</vt:lpstr>
      <vt:lpstr>Office Theme</vt:lpstr>
      <vt:lpstr>8_Office Theme</vt:lpstr>
      <vt:lpstr>Median</vt:lpstr>
      <vt:lpstr>PowerPoint Presentation</vt:lpstr>
      <vt:lpstr>PowerPoint Presentation</vt:lpstr>
      <vt:lpstr>PowerPoint Presentation</vt:lpstr>
      <vt:lpstr>Mission of the KU Center  for Community Health and Development</vt:lpstr>
      <vt:lpstr>Closing dialogue</vt:lpstr>
      <vt:lpstr>PowerPoint Presentation</vt:lpstr>
      <vt:lpstr>PowerPoint Presentation</vt:lpstr>
      <vt:lpstr>Some Challenges for Doing  Community Work </vt:lpstr>
      <vt:lpstr>Context for Building Capacity for this Work </vt:lpstr>
      <vt:lpstr>PowerPoint Presentation</vt:lpstr>
      <vt:lpstr>PowerPoint Presentation</vt:lpstr>
      <vt:lpstr>Tools for Building Capacity</vt:lpstr>
      <vt:lpstr>Open source guidance for hundreds of community building topics, including:  </vt:lpstr>
      <vt:lpstr>Audiences— Who uses the Community Tool 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 source tools for learning how to  take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 supports  for change efforts</vt:lpstr>
      <vt:lpstr>PowerPoint Presentation</vt:lpstr>
      <vt:lpstr>PowerPoint Presentation</vt:lpstr>
      <vt:lpstr>PowerPoint Presentation</vt:lpstr>
      <vt:lpstr>PowerPoint Presentation</vt:lpstr>
      <vt:lpstr>Some opportunities  for collaboration</vt:lpstr>
      <vt:lpstr>PowerPoint Presentation</vt:lpstr>
      <vt:lpstr>PowerPoint Presentation</vt:lpstr>
      <vt:lpstr>Contact</vt:lpstr>
      <vt:lpstr>Douglas County Community Health Plan: 2018 - 2023 Bringing together organizations and community  with shared visions &amp; aspirations to engage , draw upon research &amp; best practices and advance solutions to impact health   (PSE).  </vt:lpstr>
      <vt:lpstr>LiveWell Vision and Mission</vt:lpstr>
      <vt:lpstr>PowerPoint Presentation</vt:lpstr>
      <vt:lpstr>Reducing Food Insecurity</vt:lpstr>
      <vt:lpstr>Healthy Built Environment</vt:lpstr>
      <vt:lpstr>PowerPoint Presentation</vt:lpstr>
      <vt:lpstr>Community health improvement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jjones</dc:creator>
  <cp:lastModifiedBy>Holt, Christina M.</cp:lastModifiedBy>
  <cp:revision>471</cp:revision>
  <cp:lastPrinted>2015-09-22T20:26:09Z</cp:lastPrinted>
  <dcterms:created xsi:type="dcterms:W3CDTF">2012-01-20T16:35:04Z</dcterms:created>
  <dcterms:modified xsi:type="dcterms:W3CDTF">2020-01-30T17:49:14Z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0x0101009571AD75A41940408A7EDF882179E4A6</vt:lpwstr>
  </property>
</Properties>
</file>